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Lst>
  <p:sldSz cx="12192000" cy="6858000"/>
  <p:notesSz cx="6858000" cy="9144000"/>
  <p:embeddedFontLst>
    <p:embeddedFont>
      <p:font typeface="Montserrat"/>
      <p:regular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pos="3840"/>
        <p:guide pos="438"/>
        <p:guide pos="7242"/>
        <p:guide orient="horz" pos="3974"/>
        <p:guide orient="horz" pos="346"/>
        <p:guide orient="horz" pos="845"/>
        <p:guide pos="71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3" name="Google Shape;113;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8" name="Google Shape;128;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2" name="Google Shape;142;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p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9" name="Google Shape;159;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p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5" name="Google Shape;195;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5" name="Shape 15"/>
        <p:cNvGrpSpPr/>
        <p:nvPr/>
      </p:nvGrpSpPr>
      <p:grpSpPr>
        <a:xfrm>
          <a:off x="0" y="0"/>
          <a:ext cx="0" cy="0"/>
          <a:chOff x="0" y="0"/>
          <a:chExt cx="0" cy="0"/>
        </a:xfrm>
      </p:grpSpPr>
      <p:grpSp>
        <p:nvGrpSpPr>
          <p:cNvPr id="16" name="Google Shape;16;p2"/>
          <p:cNvGrpSpPr/>
          <p:nvPr/>
        </p:nvGrpSpPr>
        <p:grpSpPr>
          <a:xfrm>
            <a:off x="1535278" y="1029889"/>
            <a:ext cx="8635327" cy="5914572"/>
            <a:chOff x="1664036" y="253999"/>
            <a:chExt cx="8635327" cy="5914572"/>
          </a:xfrm>
        </p:grpSpPr>
        <p:pic>
          <p:nvPicPr>
            <p:cNvPr id="17" name="Google Shape;17;p2"/>
            <p:cNvPicPr preferRelativeResize="0"/>
            <p:nvPr/>
          </p:nvPicPr>
          <p:blipFill rotWithShape="1">
            <a:blip r:embed="rId2">
              <a:alphaModFix amt="30000"/>
            </a:blip>
            <a:srcRect/>
            <a:stretch>
              <a:fillRect/>
            </a:stretch>
          </p:blipFill>
          <p:spPr>
            <a:xfrm>
              <a:off x="1664036" y="565952"/>
              <a:ext cx="7771727" cy="5602619"/>
            </a:xfrm>
            <a:prstGeom prst="rect">
              <a:avLst/>
            </a:prstGeom>
            <a:noFill/>
            <a:ln>
              <a:noFill/>
            </a:ln>
          </p:spPr>
        </p:pic>
        <p:pic>
          <p:nvPicPr>
            <p:cNvPr id="18" name="Google Shape;18;p2"/>
            <p:cNvPicPr preferRelativeResize="0"/>
            <p:nvPr/>
          </p:nvPicPr>
          <p:blipFill rotWithShape="1">
            <a:blip r:embed="rId2">
              <a:alphaModFix amt="30000"/>
            </a:blip>
            <a:srcRect/>
            <a:stretch>
              <a:fillRect/>
            </a:stretch>
          </p:blipFill>
          <p:spPr>
            <a:xfrm>
              <a:off x="2527636" y="253999"/>
              <a:ext cx="7771727" cy="560261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Section Header">
  <p:cSld name="2_Section Header">
    <p:spTree>
      <p:nvGrpSpPr>
        <p:cNvPr id="43" name="Shape 43"/>
        <p:cNvGrpSpPr/>
        <p:nvPr/>
      </p:nvGrpSpPr>
      <p:grpSpPr>
        <a:xfrm>
          <a:off x="0" y="0"/>
          <a:ext cx="0" cy="0"/>
          <a:chOff x="0" y="0"/>
          <a:chExt cx="0" cy="0"/>
        </a:xfrm>
      </p:grpSpPr>
      <p:sp>
        <p:nvSpPr>
          <p:cNvPr id="44" name="Google Shape;44;p11"/>
          <p:cNvSpPr/>
          <p:nvPr>
            <p:ph type="pic" idx="2"/>
          </p:nvPr>
        </p:nvSpPr>
        <p:spPr>
          <a:xfrm>
            <a:off x="5952348" y="3090560"/>
            <a:ext cx="2799533" cy="3767441"/>
          </a:xfrm>
          <a:prstGeom prst="rect">
            <a:avLst/>
          </a:prstGeom>
          <a:noFill/>
          <a:ln>
            <a:noFill/>
          </a:ln>
        </p:spPr>
      </p:sp>
      <p:sp>
        <p:nvSpPr>
          <p:cNvPr id="45" name="Google Shape;45;p11"/>
          <p:cNvSpPr/>
          <p:nvPr>
            <p:ph type="pic" idx="3"/>
          </p:nvPr>
        </p:nvSpPr>
        <p:spPr>
          <a:xfrm>
            <a:off x="5952348" y="0"/>
            <a:ext cx="2799533" cy="3012014"/>
          </a:xfrm>
          <a:prstGeom prst="rect">
            <a:avLst/>
          </a:prstGeom>
          <a:noFill/>
          <a:ln>
            <a:noFill/>
          </a:ln>
        </p:spPr>
      </p:sp>
      <p:sp>
        <p:nvSpPr>
          <p:cNvPr id="46" name="Google Shape;46;p11"/>
          <p:cNvSpPr/>
          <p:nvPr>
            <p:ph type="pic" idx="4"/>
          </p:nvPr>
        </p:nvSpPr>
        <p:spPr>
          <a:xfrm>
            <a:off x="8828718" y="1"/>
            <a:ext cx="3363282" cy="6907805"/>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7" name="Shape 47"/>
        <p:cNvGrpSpPr/>
        <p:nvPr/>
      </p:nvGrpSpPr>
      <p:grpSpPr>
        <a:xfrm>
          <a:off x="0" y="0"/>
          <a:ext cx="0" cy="0"/>
          <a:chOff x="0" y="0"/>
          <a:chExt cx="0" cy="0"/>
        </a:xfrm>
      </p:grpSpPr>
      <p:sp>
        <p:nvSpPr>
          <p:cNvPr id="48" name="Google Shape;48;p1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6_Title Slide">
  <p:cSld name="26_Title Slide">
    <p:bg>
      <p:bgPr>
        <a:solidFill>
          <a:schemeClr val="lt1"/>
        </a:solidFill>
        <a:effectLst/>
      </p:bgPr>
    </p:bg>
    <p:spTree>
      <p:nvGrpSpPr>
        <p:cNvPr id="51" name="Shape 51"/>
        <p:cNvGrpSpPr/>
        <p:nvPr/>
      </p:nvGrpSpPr>
      <p:grpSpPr>
        <a:xfrm>
          <a:off x="0" y="0"/>
          <a:ext cx="0" cy="0"/>
          <a:chOff x="0" y="0"/>
          <a:chExt cx="0" cy="0"/>
        </a:xfrm>
      </p:grpSpPr>
      <p:sp>
        <p:nvSpPr>
          <p:cNvPr id="52" name="Google Shape;52;p13"/>
          <p:cNvSpPr/>
          <p:nvPr>
            <p:ph type="pic" idx="2"/>
          </p:nvPr>
        </p:nvSpPr>
        <p:spPr>
          <a:xfrm>
            <a:off x="7219666" y="1581414"/>
            <a:ext cx="4972335" cy="3928896"/>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53" name="Shape 53"/>
        <p:cNvGrpSpPr/>
        <p:nvPr/>
      </p:nvGrpSpPr>
      <p:grpSpPr>
        <a:xfrm>
          <a:off x="0" y="0"/>
          <a:ext cx="0" cy="0"/>
          <a:chOff x="0" y="0"/>
          <a:chExt cx="0" cy="0"/>
        </a:xfrm>
      </p:grpSpPr>
      <p:sp>
        <p:nvSpPr>
          <p:cNvPr id="54" name="Google Shape;54;p14"/>
          <p:cNvSpPr/>
          <p:nvPr>
            <p:ph type="pic" idx="2"/>
          </p:nvPr>
        </p:nvSpPr>
        <p:spPr>
          <a:xfrm>
            <a:off x="893282" y="775775"/>
            <a:ext cx="4074957" cy="5306451"/>
          </a:xfrm>
          <a:prstGeom prst="round2SameRect">
            <a:avLst>
              <a:gd name="adj1" fmla="val 50000"/>
              <a:gd name="adj2" fmla="val 0"/>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55" name="Shape 55"/>
        <p:cNvGrpSpPr/>
        <p:nvPr/>
      </p:nvGrpSpPr>
      <p:grpSpPr>
        <a:xfrm>
          <a:off x="0" y="0"/>
          <a:ext cx="0" cy="0"/>
          <a:chOff x="0" y="0"/>
          <a:chExt cx="0" cy="0"/>
        </a:xfrm>
      </p:grpSpPr>
      <p:sp>
        <p:nvSpPr>
          <p:cNvPr id="56" name="Google Shape;56;p15"/>
          <p:cNvSpPr/>
          <p:nvPr>
            <p:ph type="pic" idx="2"/>
          </p:nvPr>
        </p:nvSpPr>
        <p:spPr>
          <a:xfrm>
            <a:off x="7175501" y="1293415"/>
            <a:ext cx="4140199" cy="4875156"/>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57" name="Shape 57"/>
        <p:cNvGrpSpPr/>
        <p:nvPr/>
      </p:nvGrpSpPr>
      <p:grpSpPr>
        <a:xfrm>
          <a:off x="0" y="0"/>
          <a:ext cx="0" cy="0"/>
          <a:chOff x="0" y="0"/>
          <a:chExt cx="0" cy="0"/>
        </a:xfrm>
      </p:grpSpPr>
      <p:sp>
        <p:nvSpPr>
          <p:cNvPr id="58" name="Google Shape;58;p16"/>
          <p:cNvSpPr/>
          <p:nvPr>
            <p:ph type="pic" idx="2"/>
          </p:nvPr>
        </p:nvSpPr>
        <p:spPr>
          <a:xfrm>
            <a:off x="1549400" y="1996210"/>
            <a:ext cx="4304820" cy="1772340"/>
          </a:xfrm>
          <a:prstGeom prst="rect">
            <a:avLst/>
          </a:prstGeom>
          <a:noFill/>
          <a:ln>
            <a:noFill/>
          </a:ln>
        </p:spPr>
      </p:sp>
      <p:sp>
        <p:nvSpPr>
          <p:cNvPr id="59" name="Google Shape;59;p16"/>
          <p:cNvSpPr/>
          <p:nvPr>
            <p:ph type="pic" idx="3"/>
          </p:nvPr>
        </p:nvSpPr>
        <p:spPr>
          <a:xfrm>
            <a:off x="1465884" y="4092587"/>
            <a:ext cx="4433087" cy="1969970"/>
          </a:xfrm>
          <a:prstGeom prst="rect">
            <a:avLst/>
          </a:prstGeom>
          <a:noFill/>
          <a:ln>
            <a:noFill/>
          </a:ln>
        </p:spPr>
      </p:sp>
      <p:sp>
        <p:nvSpPr>
          <p:cNvPr id="60" name="Google Shape;60;p16"/>
          <p:cNvSpPr/>
          <p:nvPr>
            <p:ph type="pic" idx="4"/>
          </p:nvPr>
        </p:nvSpPr>
        <p:spPr>
          <a:xfrm>
            <a:off x="6550534" y="2970011"/>
            <a:ext cx="1912383" cy="2755329"/>
          </a:xfrm>
          <a:prstGeom prst="rect">
            <a:avLst/>
          </a:prstGeom>
          <a:noFill/>
          <a:ln>
            <a:noFill/>
          </a:ln>
        </p:spPr>
      </p:sp>
      <p:sp>
        <p:nvSpPr>
          <p:cNvPr id="61" name="Google Shape;61;p16"/>
          <p:cNvSpPr/>
          <p:nvPr>
            <p:ph type="pic" idx="5"/>
          </p:nvPr>
        </p:nvSpPr>
        <p:spPr>
          <a:xfrm>
            <a:off x="8850422" y="2989061"/>
            <a:ext cx="2043980" cy="2755329"/>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62" name="Shape 62"/>
        <p:cNvGrpSpPr/>
        <p:nvPr/>
      </p:nvGrpSpPr>
      <p:grpSpPr>
        <a:xfrm>
          <a:off x="0" y="0"/>
          <a:ext cx="0" cy="0"/>
          <a:chOff x="0" y="0"/>
          <a:chExt cx="0" cy="0"/>
        </a:xfrm>
      </p:grpSpPr>
      <p:sp>
        <p:nvSpPr>
          <p:cNvPr id="63" name="Google Shape;63;p17"/>
          <p:cNvSpPr/>
          <p:nvPr>
            <p:ph type="pic" idx="2"/>
          </p:nvPr>
        </p:nvSpPr>
        <p:spPr>
          <a:xfrm>
            <a:off x="1228022" y="986639"/>
            <a:ext cx="2125094" cy="3042437"/>
          </a:xfrm>
          <a:prstGeom prst="rect">
            <a:avLst/>
          </a:prstGeom>
          <a:noFill/>
          <a:ln>
            <a:noFill/>
          </a:ln>
        </p:spPr>
      </p:sp>
      <p:sp>
        <p:nvSpPr>
          <p:cNvPr id="64" name="Google Shape;64;p17"/>
          <p:cNvSpPr/>
          <p:nvPr>
            <p:ph type="pic" idx="3"/>
          </p:nvPr>
        </p:nvSpPr>
        <p:spPr>
          <a:xfrm>
            <a:off x="1833563" y="3929064"/>
            <a:ext cx="3952490" cy="2057399"/>
          </a:xfrm>
          <a:prstGeom prst="rect">
            <a:avLst/>
          </a:prstGeom>
          <a:noFill/>
          <a:ln>
            <a:noFill/>
          </a:ln>
        </p:spPr>
      </p:sp>
      <p:sp>
        <p:nvSpPr>
          <p:cNvPr id="65" name="Google Shape;65;p17"/>
          <p:cNvSpPr/>
          <p:nvPr>
            <p:ph type="pic" idx="4"/>
          </p:nvPr>
        </p:nvSpPr>
        <p:spPr>
          <a:xfrm>
            <a:off x="7502571" y="1161235"/>
            <a:ext cx="3323127" cy="2115365"/>
          </a:xfrm>
          <a:prstGeom prst="rect">
            <a:avLst/>
          </a:prstGeom>
          <a:noFill/>
          <a:ln>
            <a:noFill/>
          </a:ln>
        </p:spPr>
      </p:sp>
      <p:sp>
        <p:nvSpPr>
          <p:cNvPr id="66" name="Google Shape;66;p17"/>
          <p:cNvSpPr/>
          <p:nvPr>
            <p:ph type="pic" idx="5"/>
          </p:nvPr>
        </p:nvSpPr>
        <p:spPr>
          <a:xfrm>
            <a:off x="6234870" y="3533401"/>
            <a:ext cx="4263195" cy="2359018"/>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67" name="Shape 67"/>
        <p:cNvGrpSpPr/>
        <p:nvPr/>
      </p:nvGrpSpPr>
      <p:grpSpPr>
        <a:xfrm>
          <a:off x="0" y="0"/>
          <a:ext cx="0" cy="0"/>
          <a:chOff x="0" y="0"/>
          <a:chExt cx="0" cy="0"/>
        </a:xfrm>
      </p:grpSpPr>
      <p:sp>
        <p:nvSpPr>
          <p:cNvPr id="68" name="Google Shape;68;p18"/>
          <p:cNvSpPr/>
          <p:nvPr>
            <p:ph type="pic" idx="2"/>
          </p:nvPr>
        </p:nvSpPr>
        <p:spPr>
          <a:xfrm>
            <a:off x="2400300" y="2717800"/>
            <a:ext cx="2676138" cy="27813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69" name="Shape 69"/>
        <p:cNvGrpSpPr/>
        <p:nvPr/>
      </p:nvGrpSpPr>
      <p:grpSpPr>
        <a:xfrm>
          <a:off x="0" y="0"/>
          <a:ext cx="0" cy="0"/>
          <a:chOff x="0" y="0"/>
          <a:chExt cx="0" cy="0"/>
        </a:xfrm>
      </p:grpSpPr>
      <p:sp>
        <p:nvSpPr>
          <p:cNvPr id="70" name="Google Shape;70;p19"/>
          <p:cNvSpPr/>
          <p:nvPr>
            <p:ph type="pic" idx="2"/>
          </p:nvPr>
        </p:nvSpPr>
        <p:spPr>
          <a:xfrm>
            <a:off x="5187546" y="996044"/>
            <a:ext cx="2153970" cy="2231675"/>
          </a:xfrm>
          <a:prstGeom prst="rect">
            <a:avLst/>
          </a:prstGeom>
          <a:noFill/>
          <a:ln>
            <a:noFill/>
          </a:ln>
        </p:spPr>
      </p:sp>
      <p:sp>
        <p:nvSpPr>
          <p:cNvPr id="71" name="Google Shape;71;p19"/>
          <p:cNvSpPr/>
          <p:nvPr>
            <p:ph type="pic" idx="3"/>
          </p:nvPr>
        </p:nvSpPr>
        <p:spPr>
          <a:xfrm>
            <a:off x="5300478" y="3633006"/>
            <a:ext cx="2227341" cy="2282475"/>
          </a:xfrm>
          <a:prstGeom prst="rect">
            <a:avLst/>
          </a:prstGeom>
          <a:noFill/>
          <a:ln>
            <a:noFill/>
          </a:ln>
        </p:spPr>
      </p:sp>
      <p:sp>
        <p:nvSpPr>
          <p:cNvPr id="72" name="Google Shape;72;p19"/>
          <p:cNvSpPr/>
          <p:nvPr>
            <p:ph type="pic" idx="4"/>
          </p:nvPr>
        </p:nvSpPr>
        <p:spPr>
          <a:xfrm>
            <a:off x="7693844" y="1158061"/>
            <a:ext cx="2142306" cy="2240435"/>
          </a:xfrm>
          <a:prstGeom prst="rect">
            <a:avLst/>
          </a:prstGeom>
          <a:noFill/>
          <a:ln>
            <a:noFill/>
          </a:ln>
        </p:spPr>
      </p:sp>
      <p:sp>
        <p:nvSpPr>
          <p:cNvPr id="73" name="Google Shape;73;p19"/>
          <p:cNvSpPr/>
          <p:nvPr>
            <p:ph type="pic" idx="5"/>
          </p:nvPr>
        </p:nvSpPr>
        <p:spPr>
          <a:xfrm>
            <a:off x="7891646" y="3677392"/>
            <a:ext cx="2227341" cy="2329708"/>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74" name="Shape 74"/>
        <p:cNvGrpSpPr/>
        <p:nvPr/>
      </p:nvGrpSpPr>
      <p:grpSpPr>
        <a:xfrm>
          <a:off x="0" y="0"/>
          <a:ext cx="0" cy="0"/>
          <a:chOff x="0" y="0"/>
          <a:chExt cx="0" cy="0"/>
        </a:xfrm>
      </p:grpSpPr>
      <p:sp>
        <p:nvSpPr>
          <p:cNvPr id="75" name="Google Shape;75;p20"/>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77" name="Google Shape;77;p20"/>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78" name="Google Shape;78;p2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9" name="Shape 19"/>
        <p:cNvGrpSpPr/>
        <p:nvPr/>
      </p:nvGrpSpPr>
      <p:grpSpPr>
        <a:xfrm>
          <a:off x="0" y="0"/>
          <a:ext cx="0" cy="0"/>
          <a:chOff x="0" y="0"/>
          <a:chExt cx="0" cy="0"/>
        </a:xfrm>
      </p:grpSpPr>
      <p:sp>
        <p:nvSpPr>
          <p:cNvPr id="20" name="Google Shape;20;p3"/>
          <p:cNvSpPr/>
          <p:nvPr>
            <p:ph type="pic" idx="2"/>
          </p:nvPr>
        </p:nvSpPr>
        <p:spPr>
          <a:xfrm>
            <a:off x="893282" y="716280"/>
            <a:ext cx="4074957" cy="455422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81" name="Shape 81"/>
        <p:cNvGrpSpPr/>
        <p:nvPr/>
      </p:nvGrpSpPr>
      <p:grpSpPr>
        <a:xfrm>
          <a:off x="0" y="0"/>
          <a:ext cx="0" cy="0"/>
          <a:chOff x="0" y="0"/>
          <a:chExt cx="0" cy="0"/>
        </a:xfrm>
      </p:grpSpPr>
      <p:sp>
        <p:nvSpPr>
          <p:cNvPr id="82" name="Google Shape;82;p21"/>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1"/>
          <p:cNvSpPr/>
          <p:nvPr>
            <p:ph type="pic" idx="2"/>
          </p:nvPr>
        </p:nvSpPr>
        <p:spPr>
          <a:xfrm>
            <a:off x="5183188" y="987425"/>
            <a:ext cx="6172200" cy="4873625"/>
          </a:xfrm>
          <a:prstGeom prst="rect">
            <a:avLst/>
          </a:prstGeom>
          <a:noFill/>
          <a:ln>
            <a:noFill/>
          </a:ln>
        </p:spPr>
      </p:sp>
      <p:sp>
        <p:nvSpPr>
          <p:cNvPr id="84" name="Google Shape;84;p21"/>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85" name="Google Shape;85;p2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88" name="Shape 88"/>
        <p:cNvGrpSpPr/>
        <p:nvPr/>
      </p:nvGrpSpPr>
      <p:grpSpPr>
        <a:xfrm>
          <a:off x="0" y="0"/>
          <a:ext cx="0" cy="0"/>
          <a:chOff x="0" y="0"/>
          <a:chExt cx="0" cy="0"/>
        </a:xfrm>
      </p:grpSpPr>
      <p:sp>
        <p:nvSpPr>
          <p:cNvPr id="89" name="Google Shape;89;p2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2"/>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1" name="Google Shape;91;p2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94" name="Shape 94"/>
        <p:cNvGrpSpPr/>
        <p:nvPr/>
      </p:nvGrpSpPr>
      <p:grpSpPr>
        <a:xfrm>
          <a:off x="0" y="0"/>
          <a:ext cx="0" cy="0"/>
          <a:chOff x="0" y="0"/>
          <a:chExt cx="0" cy="0"/>
        </a:xfrm>
      </p:grpSpPr>
      <p:sp>
        <p:nvSpPr>
          <p:cNvPr id="95" name="Google Shape;95;p23"/>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3"/>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7" name="Google Shape;97;p2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Main Blank Slide_Left">
  <p:cSld name="5_Main Blank Slide_Left">
    <p:spTree>
      <p:nvGrpSpPr>
        <p:cNvPr id="100" name="Shape 100"/>
        <p:cNvGrpSpPr/>
        <p:nvPr/>
      </p:nvGrpSpPr>
      <p:grpSpPr>
        <a:xfrm>
          <a:off x="0" y="0"/>
          <a:ext cx="0" cy="0"/>
          <a:chOff x="0" y="0"/>
          <a:chExt cx="0" cy="0"/>
        </a:xfrm>
      </p:grpSpPr>
      <p:sp>
        <p:nvSpPr>
          <p:cNvPr id="101" name="Google Shape;101;p2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fld>
            <a:endParaRPr lang="en-US"/>
          </a:p>
        </p:txBody>
      </p:sp>
      <p:sp>
        <p:nvSpPr>
          <p:cNvPr id="102" name="Google Shape;102;p24"/>
          <p:cNvSpPr/>
          <p:nvPr>
            <p:ph type="pic" idx="2"/>
          </p:nvPr>
        </p:nvSpPr>
        <p:spPr>
          <a:xfrm>
            <a:off x="0" y="-1"/>
            <a:ext cx="12192000" cy="3175001"/>
          </a:xfrm>
          <a:prstGeom prst="rect">
            <a:avLst/>
          </a:prstGeom>
          <a:solidFill>
            <a:srgbClr val="D8D8D8"/>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21" name="Shape 21"/>
        <p:cNvGrpSpPr/>
        <p:nvPr/>
      </p:nvGrpSpPr>
      <p:grpSpPr>
        <a:xfrm>
          <a:off x="0" y="0"/>
          <a:ext cx="0" cy="0"/>
          <a:chOff x="0" y="0"/>
          <a:chExt cx="0" cy="0"/>
        </a:xfrm>
      </p:grpSpPr>
      <p:sp>
        <p:nvSpPr>
          <p:cNvPr id="22" name="Google Shape;22;p4"/>
          <p:cNvSpPr/>
          <p:nvPr>
            <p:ph type="pic" idx="2"/>
          </p:nvPr>
        </p:nvSpPr>
        <p:spPr>
          <a:xfrm>
            <a:off x="0" y="1"/>
            <a:ext cx="4968239" cy="6858000"/>
          </a:xfrm>
          <a:prstGeom prst="round2SameRect">
            <a:avLst>
              <a:gd name="adj1" fmla="val 0"/>
              <a:gd name="adj2" fmla="val 0"/>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23" name="Shape 23"/>
        <p:cNvGrpSpPr/>
        <p:nvPr/>
      </p:nvGrpSpPr>
      <p:grpSpPr>
        <a:xfrm>
          <a:off x="0" y="0"/>
          <a:ext cx="0" cy="0"/>
          <a:chOff x="0" y="0"/>
          <a:chExt cx="0" cy="0"/>
        </a:xfrm>
      </p:grpSpPr>
      <p:sp>
        <p:nvSpPr>
          <p:cNvPr id="24" name="Google Shape;24;p5"/>
          <p:cNvSpPr/>
          <p:nvPr>
            <p:ph type="pic" idx="2"/>
          </p:nvPr>
        </p:nvSpPr>
        <p:spPr>
          <a:xfrm>
            <a:off x="0" y="0"/>
            <a:ext cx="5089465" cy="6858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25" name="Shape 25"/>
        <p:cNvGrpSpPr/>
        <p:nvPr/>
      </p:nvGrpSpPr>
      <p:grpSpPr>
        <a:xfrm>
          <a:off x="0" y="0"/>
          <a:ext cx="0" cy="0"/>
          <a:chOff x="0" y="0"/>
          <a:chExt cx="0" cy="0"/>
        </a:xfrm>
      </p:grpSpPr>
      <p:sp>
        <p:nvSpPr>
          <p:cNvPr id="26" name="Google Shape;26;p6"/>
          <p:cNvSpPr/>
          <p:nvPr>
            <p:ph type="pic" idx="2"/>
          </p:nvPr>
        </p:nvSpPr>
        <p:spPr>
          <a:xfrm>
            <a:off x="1038250" y="4216758"/>
            <a:ext cx="4667949" cy="2641241"/>
          </a:xfrm>
          <a:prstGeom prst="round2SameRect">
            <a:avLst>
              <a:gd name="adj1" fmla="val 0"/>
              <a:gd name="adj2" fmla="val 0"/>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itle Slide">
  <p:cSld name="3_Title Slide">
    <p:bg>
      <p:bgPr>
        <a:solidFill>
          <a:schemeClr val="dk1"/>
        </a:solidFill>
        <a:effectLst/>
      </p:bgPr>
    </p:bg>
    <p:spTree>
      <p:nvGrpSpPr>
        <p:cNvPr id="27" name="Shape 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28" name="Shape 28"/>
        <p:cNvGrpSpPr/>
        <p:nvPr/>
      </p:nvGrpSpPr>
      <p:grpSpPr>
        <a:xfrm>
          <a:off x="0" y="0"/>
          <a:ext cx="0" cy="0"/>
          <a:chOff x="0" y="0"/>
          <a:chExt cx="0" cy="0"/>
        </a:xfrm>
      </p:grpSpPr>
      <p:sp>
        <p:nvSpPr>
          <p:cNvPr id="29" name="Google Shape;29;p8"/>
          <p:cNvSpPr/>
          <p:nvPr>
            <p:ph type="pic" idx="2"/>
          </p:nvPr>
        </p:nvSpPr>
        <p:spPr>
          <a:xfrm>
            <a:off x="1160018" y="3097139"/>
            <a:ext cx="2497581" cy="2946837"/>
          </a:xfrm>
          <a:prstGeom prst="rect">
            <a:avLst/>
          </a:prstGeom>
          <a:noFill/>
          <a:ln>
            <a:noFill/>
          </a:ln>
        </p:spPr>
      </p:sp>
      <p:sp>
        <p:nvSpPr>
          <p:cNvPr id="30" name="Google Shape;30;p8"/>
          <p:cNvSpPr/>
          <p:nvPr>
            <p:ph type="pic" idx="3"/>
          </p:nvPr>
        </p:nvSpPr>
        <p:spPr>
          <a:xfrm>
            <a:off x="3950049" y="2542638"/>
            <a:ext cx="2349500" cy="3501338"/>
          </a:xfrm>
          <a:prstGeom prst="rect">
            <a:avLst/>
          </a:prstGeom>
          <a:noFill/>
          <a:ln>
            <a:noFill/>
          </a:ln>
        </p:spPr>
      </p:sp>
      <p:sp>
        <p:nvSpPr>
          <p:cNvPr id="31" name="Google Shape;31;p8"/>
          <p:cNvSpPr/>
          <p:nvPr>
            <p:ph type="pic" idx="4"/>
          </p:nvPr>
        </p:nvSpPr>
        <p:spPr>
          <a:xfrm>
            <a:off x="6591999" y="2542638"/>
            <a:ext cx="2349500" cy="3501338"/>
          </a:xfrm>
          <a:prstGeom prst="rect">
            <a:avLst/>
          </a:prstGeom>
          <a:noFill/>
          <a:ln>
            <a:noFill/>
          </a:ln>
        </p:spPr>
      </p:sp>
      <p:sp>
        <p:nvSpPr>
          <p:cNvPr id="32" name="Google Shape;32;p8"/>
          <p:cNvSpPr/>
          <p:nvPr>
            <p:ph type="pic" idx="5"/>
          </p:nvPr>
        </p:nvSpPr>
        <p:spPr>
          <a:xfrm>
            <a:off x="9233950" y="2542638"/>
            <a:ext cx="2349500" cy="3501338"/>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33" name="Shape 33"/>
        <p:cNvGrpSpPr/>
        <p:nvPr/>
      </p:nvGrpSpPr>
      <p:grpSpPr>
        <a:xfrm>
          <a:off x="0" y="0"/>
          <a:ext cx="0" cy="0"/>
          <a:chOff x="0" y="0"/>
          <a:chExt cx="0" cy="0"/>
        </a:xfrm>
      </p:grpSpPr>
      <p:sp>
        <p:nvSpPr>
          <p:cNvPr id="34" name="Google Shape;34;p9"/>
          <p:cNvSpPr/>
          <p:nvPr>
            <p:ph type="pic" idx="2"/>
          </p:nvPr>
        </p:nvSpPr>
        <p:spPr>
          <a:xfrm>
            <a:off x="1147432" y="4102859"/>
            <a:ext cx="5675978" cy="2065712"/>
          </a:xfrm>
          <a:prstGeom prst="rect">
            <a:avLst/>
          </a:prstGeom>
          <a:noFill/>
          <a:ln>
            <a:noFill/>
          </a:ln>
        </p:spPr>
      </p:sp>
      <p:sp>
        <p:nvSpPr>
          <p:cNvPr id="35" name="Google Shape;35;p9"/>
          <p:cNvSpPr/>
          <p:nvPr>
            <p:ph type="pic" idx="3"/>
          </p:nvPr>
        </p:nvSpPr>
        <p:spPr>
          <a:xfrm>
            <a:off x="1147434" y="1834145"/>
            <a:ext cx="2963283" cy="2065712"/>
          </a:xfrm>
          <a:prstGeom prst="rect">
            <a:avLst/>
          </a:prstGeom>
          <a:noFill/>
          <a:ln>
            <a:noFill/>
          </a:ln>
        </p:spPr>
      </p:sp>
      <p:sp>
        <p:nvSpPr>
          <p:cNvPr id="36" name="Google Shape;36;p9"/>
          <p:cNvSpPr/>
          <p:nvPr>
            <p:ph type="pic" idx="4"/>
          </p:nvPr>
        </p:nvSpPr>
        <p:spPr>
          <a:xfrm>
            <a:off x="4305706" y="1834145"/>
            <a:ext cx="2517704" cy="2065712"/>
          </a:xfrm>
          <a:prstGeom prst="rect">
            <a:avLst/>
          </a:prstGeom>
          <a:noFill/>
          <a:ln>
            <a:noFill/>
          </a:ln>
        </p:spPr>
      </p:sp>
      <p:sp>
        <p:nvSpPr>
          <p:cNvPr id="37" name="Google Shape;37;p9"/>
          <p:cNvSpPr/>
          <p:nvPr>
            <p:ph type="pic" idx="5"/>
          </p:nvPr>
        </p:nvSpPr>
        <p:spPr>
          <a:xfrm>
            <a:off x="7018399" y="1834145"/>
            <a:ext cx="4478271" cy="4334426"/>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38" name="Shape 38"/>
        <p:cNvGrpSpPr/>
        <p:nvPr/>
      </p:nvGrpSpPr>
      <p:grpSpPr>
        <a:xfrm>
          <a:off x="0" y="0"/>
          <a:ext cx="0" cy="0"/>
          <a:chOff x="0" y="0"/>
          <a:chExt cx="0" cy="0"/>
        </a:xfrm>
      </p:grpSpPr>
      <p:sp>
        <p:nvSpPr>
          <p:cNvPr id="39" name="Google Shape;39;p10"/>
          <p:cNvSpPr/>
          <p:nvPr>
            <p:ph type="pic" idx="2"/>
          </p:nvPr>
        </p:nvSpPr>
        <p:spPr>
          <a:xfrm>
            <a:off x="5133710" y="1"/>
            <a:ext cx="4419028" cy="6907805"/>
          </a:xfrm>
          <a:prstGeom prst="rect">
            <a:avLst/>
          </a:prstGeom>
          <a:noFill/>
          <a:ln>
            <a:noFill/>
          </a:ln>
        </p:spPr>
      </p:sp>
      <p:grpSp>
        <p:nvGrpSpPr>
          <p:cNvPr id="40" name="Google Shape;40;p10"/>
          <p:cNvGrpSpPr/>
          <p:nvPr/>
        </p:nvGrpSpPr>
        <p:grpSpPr>
          <a:xfrm>
            <a:off x="1636642" y="993234"/>
            <a:ext cx="8635327" cy="5914572"/>
            <a:chOff x="1664036" y="253999"/>
            <a:chExt cx="8635327" cy="5914572"/>
          </a:xfrm>
        </p:grpSpPr>
        <p:pic>
          <p:nvPicPr>
            <p:cNvPr id="41" name="Google Shape;41;p10"/>
            <p:cNvPicPr preferRelativeResize="0"/>
            <p:nvPr/>
          </p:nvPicPr>
          <p:blipFill rotWithShape="1">
            <a:blip r:embed="rId2">
              <a:alphaModFix amt="30000"/>
            </a:blip>
            <a:srcRect/>
            <a:stretch>
              <a:fillRect/>
            </a:stretch>
          </p:blipFill>
          <p:spPr>
            <a:xfrm>
              <a:off x="1664036" y="565952"/>
              <a:ext cx="7771727" cy="5602619"/>
            </a:xfrm>
            <a:prstGeom prst="rect">
              <a:avLst/>
            </a:prstGeom>
            <a:noFill/>
            <a:ln>
              <a:noFill/>
            </a:ln>
          </p:spPr>
        </p:pic>
        <p:pic>
          <p:nvPicPr>
            <p:cNvPr id="42" name="Google Shape;42;p10"/>
            <p:cNvPicPr preferRelativeResize="0"/>
            <p:nvPr/>
          </p:nvPicPr>
          <p:blipFill rotWithShape="1">
            <a:blip r:embed="rId2">
              <a:alphaModFix amt="30000"/>
            </a:blip>
            <a:srcRect/>
            <a:stretch>
              <a:fillRect/>
            </a:stretch>
          </p:blipFill>
          <p:spPr>
            <a:xfrm>
              <a:off x="2527636" y="253999"/>
              <a:ext cx="7771727" cy="5602619"/>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Montserrat"/>
                <a:ea typeface="Montserrat"/>
                <a:cs typeface="Montserrat"/>
                <a:sym typeface="Montserrat"/>
              </a:defRPr>
            </a:lvl9pPr>
          </a:lstStyle>
          <a:p/>
        </p:txBody>
      </p:sp>
      <p:sp>
        <p:nvSpPr>
          <p:cNvPr id="12" name="Google Shape;12;p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p:txBody>
      </p:sp>
      <p:sp>
        <p:nvSpPr>
          <p:cNvPr id="13" name="Google Shape;13;p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p:txBody>
      </p:sp>
      <p:sp>
        <p:nvSpPr>
          <p:cNvPr id="14" name="Google Shape;14;p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ontserrat"/>
                <a:ea typeface="Montserrat"/>
                <a:cs typeface="Montserrat"/>
                <a:sym typeface="Montserrat"/>
              </a:defRPr>
            </a:lvl1pPr>
            <a:lvl2pPr marL="0" marR="0" lvl="1" indent="0" algn="r" rtl="0">
              <a:spcBef>
                <a:spcPts val="0"/>
              </a:spcBef>
              <a:buNone/>
              <a:defRPr sz="1200" b="0" i="0" u="none" strike="noStrike" cap="none">
                <a:solidFill>
                  <a:srgbClr val="888888"/>
                </a:solidFill>
                <a:latin typeface="Montserrat"/>
                <a:ea typeface="Montserrat"/>
                <a:cs typeface="Montserrat"/>
                <a:sym typeface="Montserrat"/>
              </a:defRPr>
            </a:lvl2pPr>
            <a:lvl3pPr marL="0" marR="0" lvl="2" indent="0" algn="r" rtl="0">
              <a:spcBef>
                <a:spcPts val="0"/>
              </a:spcBef>
              <a:buNone/>
              <a:defRPr sz="1200" b="0" i="0" u="none" strike="noStrike" cap="none">
                <a:solidFill>
                  <a:srgbClr val="888888"/>
                </a:solidFill>
                <a:latin typeface="Montserrat"/>
                <a:ea typeface="Montserrat"/>
                <a:cs typeface="Montserrat"/>
                <a:sym typeface="Montserrat"/>
              </a:defRPr>
            </a:lvl3pPr>
            <a:lvl4pPr marL="0" marR="0" lvl="3" indent="0" algn="r" rtl="0">
              <a:spcBef>
                <a:spcPts val="0"/>
              </a:spcBef>
              <a:buNone/>
              <a:defRPr sz="1200" b="0" i="0" u="none" strike="noStrike" cap="none">
                <a:solidFill>
                  <a:srgbClr val="888888"/>
                </a:solidFill>
                <a:latin typeface="Montserrat"/>
                <a:ea typeface="Montserrat"/>
                <a:cs typeface="Montserrat"/>
                <a:sym typeface="Montserrat"/>
              </a:defRPr>
            </a:lvl4pPr>
            <a:lvl5pPr marL="0" marR="0" lvl="4" indent="0" algn="r" rtl="0">
              <a:spcBef>
                <a:spcPts val="0"/>
              </a:spcBef>
              <a:buNone/>
              <a:defRPr sz="1200" b="0" i="0" u="none" strike="noStrike" cap="none">
                <a:solidFill>
                  <a:srgbClr val="888888"/>
                </a:solidFill>
                <a:latin typeface="Montserrat"/>
                <a:ea typeface="Montserrat"/>
                <a:cs typeface="Montserrat"/>
                <a:sym typeface="Montserrat"/>
              </a:defRPr>
            </a:lvl5pPr>
            <a:lvl6pPr marL="0" marR="0" lvl="5" indent="0" algn="r" rtl="0">
              <a:spcBef>
                <a:spcPts val="0"/>
              </a:spcBef>
              <a:buNone/>
              <a:defRPr sz="1200" b="0" i="0" u="none" strike="noStrike" cap="none">
                <a:solidFill>
                  <a:srgbClr val="888888"/>
                </a:solidFill>
                <a:latin typeface="Montserrat"/>
                <a:ea typeface="Montserrat"/>
                <a:cs typeface="Montserrat"/>
                <a:sym typeface="Montserrat"/>
              </a:defRPr>
            </a:lvl6pPr>
            <a:lvl7pPr marL="0" marR="0" lvl="6" indent="0" algn="r" rtl="0">
              <a:spcBef>
                <a:spcPts val="0"/>
              </a:spcBef>
              <a:buNone/>
              <a:defRPr sz="1200" b="0" i="0" u="none" strike="noStrike" cap="none">
                <a:solidFill>
                  <a:srgbClr val="888888"/>
                </a:solidFill>
                <a:latin typeface="Montserrat"/>
                <a:ea typeface="Montserrat"/>
                <a:cs typeface="Montserrat"/>
                <a:sym typeface="Montserrat"/>
              </a:defRPr>
            </a:lvl7pPr>
            <a:lvl8pPr marL="0" marR="0" lvl="7" indent="0" algn="r" rtl="0">
              <a:spcBef>
                <a:spcPts val="0"/>
              </a:spcBef>
              <a:buNone/>
              <a:defRPr sz="1200" b="0" i="0" u="none" strike="noStrike" cap="none">
                <a:solidFill>
                  <a:srgbClr val="888888"/>
                </a:solidFill>
                <a:latin typeface="Montserrat"/>
                <a:ea typeface="Montserrat"/>
                <a:cs typeface="Montserrat"/>
                <a:sym typeface="Montserrat"/>
              </a:defRPr>
            </a:lvl8pPr>
            <a:lvl9pPr marL="0" marR="0" lvl="8" indent="0" algn="r" rtl="0">
              <a:spcBef>
                <a:spcPts val="0"/>
              </a:spcBef>
              <a:buNone/>
              <a:defRPr sz="12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image" Target="../media/image3.png"/><Relationship Id="rId3" Type="http://schemas.openxmlformats.org/officeDocument/2006/relationships/hyperlink" Target="https://www.phillipscollection.org/phillipsthearc" TargetMode="External"/><Relationship Id="rId2" Type="http://schemas.openxmlformats.org/officeDocument/2006/relationships/image" Target="../media/image1.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6012B"/>
            </a:gs>
            <a:gs pos="35000">
              <a:srgbClr val="12002A"/>
            </a:gs>
            <a:gs pos="100000">
              <a:srgbClr val="02070D"/>
            </a:gs>
          </a:gsLst>
          <a:path path="circle">
            <a:fillToRect l="50000" t="50000" r="50000" b="50000"/>
          </a:path>
          <a:tileRect/>
        </a:gradFill>
        <a:effectLst/>
      </p:bgPr>
    </p:bg>
    <p:spTree>
      <p:nvGrpSpPr>
        <p:cNvPr id="106" name="Shape 106"/>
        <p:cNvGrpSpPr/>
        <p:nvPr/>
      </p:nvGrpSpPr>
      <p:grpSpPr>
        <a:xfrm>
          <a:off x="0" y="0"/>
          <a:ext cx="0" cy="0"/>
          <a:chOff x="0" y="0"/>
          <a:chExt cx="0" cy="0"/>
        </a:xfrm>
      </p:grpSpPr>
      <p:sp>
        <p:nvSpPr>
          <p:cNvPr id="107" name="Google Shape;107;p25"/>
          <p:cNvSpPr txBox="1"/>
          <p:nvPr/>
        </p:nvSpPr>
        <p:spPr>
          <a:xfrm>
            <a:off x="1625625" y="1647484"/>
            <a:ext cx="7078200" cy="255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accent2"/>
                </a:solidFill>
              </a:rPr>
              <a:t>The </a:t>
            </a:r>
            <a:r>
              <a:rPr lang="en-US" sz="8000">
                <a:solidFill>
                  <a:schemeClr val="accent2"/>
                </a:solidFill>
              </a:rPr>
              <a:t>Phillips</a:t>
            </a:r>
            <a:r>
              <a:rPr lang="en-US" sz="8000">
                <a:solidFill>
                  <a:schemeClr val="accent2"/>
                </a:solidFill>
              </a:rPr>
              <a:t> Collection</a:t>
            </a:r>
            <a:endParaRPr lang="en-US" sz="8000">
              <a:solidFill>
                <a:schemeClr val="accent2"/>
              </a:solidFill>
            </a:endParaRPr>
          </a:p>
        </p:txBody>
      </p:sp>
      <p:grpSp>
        <p:nvGrpSpPr>
          <p:cNvPr id="108" name="Google Shape;108;p25"/>
          <p:cNvGrpSpPr/>
          <p:nvPr/>
        </p:nvGrpSpPr>
        <p:grpSpPr>
          <a:xfrm>
            <a:off x="6680200" y="501929"/>
            <a:ext cx="5146820" cy="6168571"/>
            <a:chOff x="6667500" y="476529"/>
            <a:chExt cx="5146820" cy="6168571"/>
          </a:xfrm>
        </p:grpSpPr>
        <p:cxnSp>
          <p:nvCxnSpPr>
            <p:cNvPr id="109" name="Google Shape;109;p25"/>
            <p:cNvCxnSpPr/>
            <p:nvPr/>
          </p:nvCxnSpPr>
          <p:spPr>
            <a:xfrm rot="10800000">
              <a:off x="6667500" y="6285652"/>
              <a:ext cx="5146820" cy="0"/>
            </a:xfrm>
            <a:prstGeom prst="straightConnector1">
              <a:avLst/>
            </a:prstGeom>
            <a:noFill/>
            <a:ln w="12700" cap="flat" cmpd="sng">
              <a:solidFill>
                <a:schemeClr val="accent2"/>
              </a:solidFill>
              <a:prstDash val="solid"/>
              <a:miter lim="800000"/>
              <a:headEnd type="none" w="sm" len="sm"/>
              <a:tailEnd type="none" w="sm" len="sm"/>
            </a:ln>
          </p:spPr>
        </p:cxnSp>
        <p:cxnSp>
          <p:nvCxnSpPr>
            <p:cNvPr id="110" name="Google Shape;110;p25"/>
            <p:cNvCxnSpPr/>
            <p:nvPr/>
          </p:nvCxnSpPr>
          <p:spPr>
            <a:xfrm>
              <a:off x="11475614" y="476529"/>
              <a:ext cx="0" cy="6168571"/>
            </a:xfrm>
            <a:prstGeom prst="straightConnector1">
              <a:avLst/>
            </a:prstGeom>
            <a:noFill/>
            <a:ln w="12700" cap="flat" cmpd="sng">
              <a:solidFill>
                <a:schemeClr val="accent2"/>
              </a:solidFill>
              <a:prstDash val="solid"/>
              <a:miter lim="800000"/>
              <a:headEnd type="none" w="sm" len="sm"/>
              <a:tailEnd type="none" w="sm" len="sm"/>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6012B"/>
            </a:gs>
            <a:gs pos="35000">
              <a:srgbClr val="12002A"/>
            </a:gs>
            <a:gs pos="100000">
              <a:srgbClr val="02070D"/>
            </a:gs>
          </a:gsLst>
          <a:path path="circle">
            <a:fillToRect l="50000" t="50000" r="50000" b="50000"/>
          </a:path>
          <a:tileRect/>
        </a:gradFill>
        <a:effectLst/>
      </p:bgPr>
    </p:bg>
    <p:spTree>
      <p:nvGrpSpPr>
        <p:cNvPr id="114" name="Shape 114"/>
        <p:cNvGrpSpPr/>
        <p:nvPr/>
      </p:nvGrpSpPr>
      <p:grpSpPr>
        <a:xfrm>
          <a:off x="0" y="0"/>
          <a:ext cx="0" cy="0"/>
          <a:chOff x="0" y="0"/>
          <a:chExt cx="0" cy="0"/>
        </a:xfrm>
      </p:grpSpPr>
      <p:grpSp>
        <p:nvGrpSpPr>
          <p:cNvPr id="115" name="Google Shape;115;p26"/>
          <p:cNvGrpSpPr/>
          <p:nvPr/>
        </p:nvGrpSpPr>
        <p:grpSpPr>
          <a:xfrm>
            <a:off x="-2300168" y="-1265772"/>
            <a:ext cx="8105005" cy="5903221"/>
            <a:chOff x="-748964" y="442581"/>
            <a:chExt cx="8105005" cy="5903221"/>
          </a:xfrm>
        </p:grpSpPr>
        <p:pic>
          <p:nvPicPr>
            <p:cNvPr id="116" name="Google Shape;116;p26"/>
            <p:cNvPicPr preferRelativeResize="0"/>
            <p:nvPr/>
          </p:nvPicPr>
          <p:blipFill rotWithShape="1">
            <a:blip r:embed="rId1">
              <a:alphaModFix amt="30000"/>
            </a:blip>
            <a:srcRect/>
            <a:stretch>
              <a:fillRect/>
            </a:stretch>
          </p:blipFill>
          <p:spPr>
            <a:xfrm>
              <a:off x="-748964" y="442581"/>
              <a:ext cx="7771727" cy="5602619"/>
            </a:xfrm>
            <a:prstGeom prst="rect">
              <a:avLst/>
            </a:prstGeom>
            <a:noFill/>
            <a:ln>
              <a:noFill/>
            </a:ln>
          </p:spPr>
        </p:pic>
        <p:pic>
          <p:nvPicPr>
            <p:cNvPr id="117" name="Google Shape;117;p26"/>
            <p:cNvPicPr preferRelativeResize="0"/>
            <p:nvPr/>
          </p:nvPicPr>
          <p:blipFill rotWithShape="1">
            <a:blip r:embed="rId1">
              <a:alphaModFix amt="30000"/>
            </a:blip>
            <a:srcRect/>
            <a:stretch>
              <a:fillRect/>
            </a:stretch>
          </p:blipFill>
          <p:spPr>
            <a:xfrm>
              <a:off x="-415686" y="743183"/>
              <a:ext cx="7771727" cy="5602619"/>
            </a:xfrm>
            <a:prstGeom prst="rect">
              <a:avLst/>
            </a:prstGeom>
            <a:noFill/>
            <a:ln>
              <a:noFill/>
            </a:ln>
          </p:spPr>
        </p:pic>
      </p:grpSp>
      <p:sp>
        <p:nvSpPr>
          <p:cNvPr id="118" name="Google Shape;118;p26"/>
          <p:cNvSpPr txBox="1"/>
          <p:nvPr/>
        </p:nvSpPr>
        <p:spPr>
          <a:xfrm>
            <a:off x="1232180" y="1177839"/>
            <a:ext cx="44061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a:solidFill>
                  <a:schemeClr val="lt1"/>
                </a:solidFill>
              </a:rPr>
              <a:t>Mission</a:t>
            </a:r>
            <a:endParaRPr lang="en-US" sz="4800">
              <a:solidFill>
                <a:schemeClr val="lt1"/>
              </a:solidFill>
            </a:endParaRPr>
          </a:p>
          <a:p>
            <a:pPr marL="0" marR="0" lvl="0" indent="0" algn="l" rtl="0">
              <a:spcBef>
                <a:spcPts val="0"/>
              </a:spcBef>
              <a:spcAft>
                <a:spcPts val="0"/>
              </a:spcAft>
              <a:buNone/>
            </a:pPr>
            <a:r>
              <a:rPr lang="en-US" sz="4800">
                <a:solidFill>
                  <a:schemeClr val="lt1"/>
                </a:solidFill>
              </a:rPr>
              <a:t>Statement</a:t>
            </a:r>
            <a:r>
              <a:rPr lang="en-US" sz="4800">
                <a:solidFill>
                  <a:schemeClr val="lt1"/>
                </a:solidFill>
                <a:latin typeface="Arial" panose="020B0604020202020204"/>
                <a:ea typeface="Arial" panose="020B0604020202020204"/>
                <a:cs typeface="Arial" panose="020B0604020202020204"/>
                <a:sym typeface="Arial" panose="020B0604020202020204"/>
              </a:rPr>
              <a:t>.</a:t>
            </a:r>
            <a:endParaRPr sz="54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19" name="Google Shape;119;p26"/>
          <p:cNvGrpSpPr/>
          <p:nvPr/>
        </p:nvGrpSpPr>
        <p:grpSpPr>
          <a:xfrm>
            <a:off x="8368067" y="3186085"/>
            <a:ext cx="8105005" cy="5903221"/>
            <a:chOff x="-748964" y="442581"/>
            <a:chExt cx="8105005" cy="5903221"/>
          </a:xfrm>
        </p:grpSpPr>
        <p:pic>
          <p:nvPicPr>
            <p:cNvPr id="120" name="Google Shape;120;p26"/>
            <p:cNvPicPr preferRelativeResize="0"/>
            <p:nvPr/>
          </p:nvPicPr>
          <p:blipFill rotWithShape="1">
            <a:blip r:embed="rId1">
              <a:alphaModFix amt="30000"/>
            </a:blip>
            <a:srcRect/>
            <a:stretch>
              <a:fillRect/>
            </a:stretch>
          </p:blipFill>
          <p:spPr>
            <a:xfrm>
              <a:off x="-748964" y="442581"/>
              <a:ext cx="7771727" cy="5602619"/>
            </a:xfrm>
            <a:prstGeom prst="rect">
              <a:avLst/>
            </a:prstGeom>
            <a:noFill/>
            <a:ln>
              <a:noFill/>
            </a:ln>
          </p:spPr>
        </p:pic>
        <p:pic>
          <p:nvPicPr>
            <p:cNvPr id="121" name="Google Shape;121;p26"/>
            <p:cNvPicPr preferRelativeResize="0"/>
            <p:nvPr/>
          </p:nvPicPr>
          <p:blipFill rotWithShape="1">
            <a:blip r:embed="rId1">
              <a:alphaModFix amt="30000"/>
            </a:blip>
            <a:srcRect/>
            <a:stretch>
              <a:fillRect/>
            </a:stretch>
          </p:blipFill>
          <p:spPr>
            <a:xfrm>
              <a:off x="-415686" y="743183"/>
              <a:ext cx="7771727" cy="5602619"/>
            </a:xfrm>
            <a:prstGeom prst="rect">
              <a:avLst/>
            </a:prstGeom>
            <a:noFill/>
            <a:ln>
              <a:noFill/>
            </a:ln>
          </p:spPr>
        </p:pic>
      </p:grpSp>
      <p:sp>
        <p:nvSpPr>
          <p:cNvPr id="122" name="Google Shape;122;p26"/>
          <p:cNvSpPr txBox="1"/>
          <p:nvPr/>
        </p:nvSpPr>
        <p:spPr>
          <a:xfrm>
            <a:off x="5271025" y="2818774"/>
            <a:ext cx="5421600" cy="18870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US">
                <a:solidFill>
                  <a:schemeClr val="lt1"/>
                </a:solidFill>
                <a:latin typeface="Montserrat"/>
                <a:ea typeface="Montserrat"/>
                <a:cs typeface="Montserrat"/>
                <a:sym typeface="Montserrat"/>
              </a:rPr>
              <a:t>The Phillips Collection is America’s first home for modern and contemporary art, where the intimate and experimental meet. Through art, every visitor can explore the most pressing ideas of our time via dynamic collaborations, innovative inquiry, empathetic forms of public participation, and diverse voices.</a:t>
            </a:r>
            <a:endParaRPr>
              <a:solidFill>
                <a:schemeClr val="lt1"/>
              </a:solidFill>
              <a:latin typeface="Montserrat"/>
              <a:ea typeface="Montserrat"/>
              <a:cs typeface="Montserrat"/>
              <a:sym typeface="Montserrat"/>
            </a:endParaRPr>
          </a:p>
          <a:p>
            <a:pPr marL="0" marR="0" lvl="0" indent="0" algn="l" rtl="0">
              <a:lnSpc>
                <a:spcPct val="150000"/>
              </a:lnSpc>
              <a:spcBef>
                <a:spcPts val="1200"/>
              </a:spcBef>
              <a:spcAft>
                <a:spcPts val="0"/>
              </a:spcAft>
              <a:buNone/>
            </a:pPr>
            <a:endParaRPr sz="1000">
              <a:solidFill>
                <a:schemeClr val="lt1"/>
              </a:solidFill>
              <a:latin typeface="Montserrat"/>
              <a:ea typeface="Montserrat"/>
              <a:cs typeface="Montserrat"/>
              <a:sym typeface="Montserrat"/>
            </a:endParaRPr>
          </a:p>
        </p:txBody>
      </p:sp>
      <p:grpSp>
        <p:nvGrpSpPr>
          <p:cNvPr id="123" name="Google Shape;123;p26"/>
          <p:cNvGrpSpPr/>
          <p:nvPr/>
        </p:nvGrpSpPr>
        <p:grpSpPr>
          <a:xfrm>
            <a:off x="5368925" y="501929"/>
            <a:ext cx="6458095" cy="6168571"/>
            <a:chOff x="5356225" y="476529"/>
            <a:chExt cx="6458095" cy="6168571"/>
          </a:xfrm>
        </p:grpSpPr>
        <p:cxnSp>
          <p:nvCxnSpPr>
            <p:cNvPr id="124" name="Google Shape;124;p26"/>
            <p:cNvCxnSpPr/>
            <p:nvPr/>
          </p:nvCxnSpPr>
          <p:spPr>
            <a:xfrm rot="10800000">
              <a:off x="5356225" y="6285652"/>
              <a:ext cx="6458095" cy="0"/>
            </a:xfrm>
            <a:prstGeom prst="straightConnector1">
              <a:avLst/>
            </a:prstGeom>
            <a:noFill/>
            <a:ln w="12700" cap="flat" cmpd="sng">
              <a:solidFill>
                <a:schemeClr val="accent2"/>
              </a:solidFill>
              <a:prstDash val="solid"/>
              <a:miter lim="800000"/>
              <a:headEnd type="none" w="sm" len="sm"/>
              <a:tailEnd type="none" w="sm" len="sm"/>
            </a:ln>
          </p:spPr>
        </p:cxnSp>
        <p:cxnSp>
          <p:nvCxnSpPr>
            <p:cNvPr id="125" name="Google Shape;125;p26"/>
            <p:cNvCxnSpPr/>
            <p:nvPr/>
          </p:nvCxnSpPr>
          <p:spPr>
            <a:xfrm>
              <a:off x="11475614" y="476529"/>
              <a:ext cx="0" cy="6168571"/>
            </a:xfrm>
            <a:prstGeom prst="straightConnector1">
              <a:avLst/>
            </a:prstGeom>
            <a:noFill/>
            <a:ln w="12700" cap="flat" cmpd="sng">
              <a:solidFill>
                <a:schemeClr val="accent2"/>
              </a:solidFill>
              <a:prstDash val="solid"/>
              <a:miter lim="800000"/>
              <a:headEnd type="none" w="sm" len="sm"/>
              <a:tailEnd type="none" w="sm" len="sm"/>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6012B"/>
            </a:gs>
            <a:gs pos="35000">
              <a:srgbClr val="12002A"/>
            </a:gs>
            <a:gs pos="100000">
              <a:srgbClr val="02070D"/>
            </a:gs>
          </a:gsLst>
          <a:path path="circle">
            <a:fillToRect l="50000" t="50000" r="50000" b="50000"/>
          </a:path>
          <a:tileRect/>
        </a:gradFill>
        <a:effectLst/>
      </p:bgPr>
    </p:bg>
    <p:spTree>
      <p:nvGrpSpPr>
        <p:cNvPr id="129" name="Shape 129"/>
        <p:cNvGrpSpPr/>
        <p:nvPr/>
      </p:nvGrpSpPr>
      <p:grpSpPr>
        <a:xfrm>
          <a:off x="0" y="0"/>
          <a:ext cx="0" cy="0"/>
          <a:chOff x="0" y="0"/>
          <a:chExt cx="0" cy="0"/>
        </a:xfrm>
      </p:grpSpPr>
      <p:grpSp>
        <p:nvGrpSpPr>
          <p:cNvPr id="130" name="Google Shape;130;p27"/>
          <p:cNvGrpSpPr/>
          <p:nvPr/>
        </p:nvGrpSpPr>
        <p:grpSpPr>
          <a:xfrm>
            <a:off x="6151310" y="-248584"/>
            <a:ext cx="8105005" cy="5903221"/>
            <a:chOff x="-748964" y="442581"/>
            <a:chExt cx="8105005" cy="5903221"/>
          </a:xfrm>
        </p:grpSpPr>
        <p:pic>
          <p:nvPicPr>
            <p:cNvPr id="131" name="Google Shape;131;p27"/>
            <p:cNvPicPr preferRelativeResize="0"/>
            <p:nvPr/>
          </p:nvPicPr>
          <p:blipFill rotWithShape="1">
            <a:blip r:embed="rId1">
              <a:alphaModFix amt="30000"/>
            </a:blip>
            <a:srcRect/>
            <a:stretch>
              <a:fillRect/>
            </a:stretch>
          </p:blipFill>
          <p:spPr>
            <a:xfrm>
              <a:off x="-748964" y="442581"/>
              <a:ext cx="7771727" cy="5602619"/>
            </a:xfrm>
            <a:prstGeom prst="rect">
              <a:avLst/>
            </a:prstGeom>
            <a:noFill/>
            <a:ln>
              <a:noFill/>
            </a:ln>
          </p:spPr>
        </p:pic>
        <p:pic>
          <p:nvPicPr>
            <p:cNvPr id="132" name="Google Shape;132;p27"/>
            <p:cNvPicPr preferRelativeResize="0"/>
            <p:nvPr/>
          </p:nvPicPr>
          <p:blipFill rotWithShape="1">
            <a:blip r:embed="rId1">
              <a:alphaModFix amt="30000"/>
            </a:blip>
            <a:srcRect/>
            <a:stretch>
              <a:fillRect/>
            </a:stretch>
          </p:blipFill>
          <p:spPr>
            <a:xfrm>
              <a:off x="-415686" y="743183"/>
              <a:ext cx="7771727" cy="5602619"/>
            </a:xfrm>
            <a:prstGeom prst="rect">
              <a:avLst/>
            </a:prstGeom>
            <a:noFill/>
            <a:ln>
              <a:noFill/>
            </a:ln>
          </p:spPr>
        </p:pic>
      </p:grpSp>
      <p:grpSp>
        <p:nvGrpSpPr>
          <p:cNvPr id="133" name="Google Shape;133;p27"/>
          <p:cNvGrpSpPr/>
          <p:nvPr/>
        </p:nvGrpSpPr>
        <p:grpSpPr>
          <a:xfrm>
            <a:off x="-3325859" y="2296154"/>
            <a:ext cx="8105005" cy="5903221"/>
            <a:chOff x="-748964" y="442581"/>
            <a:chExt cx="8105005" cy="5903221"/>
          </a:xfrm>
        </p:grpSpPr>
        <p:pic>
          <p:nvPicPr>
            <p:cNvPr id="134" name="Google Shape;134;p27"/>
            <p:cNvPicPr preferRelativeResize="0"/>
            <p:nvPr/>
          </p:nvPicPr>
          <p:blipFill rotWithShape="1">
            <a:blip r:embed="rId2">
              <a:alphaModFix amt="30000"/>
            </a:blip>
            <a:srcRect/>
            <a:stretch>
              <a:fillRect/>
            </a:stretch>
          </p:blipFill>
          <p:spPr>
            <a:xfrm>
              <a:off x="-748964" y="442581"/>
              <a:ext cx="7771727" cy="5602619"/>
            </a:xfrm>
            <a:prstGeom prst="rect">
              <a:avLst/>
            </a:prstGeom>
            <a:noFill/>
            <a:ln>
              <a:noFill/>
            </a:ln>
          </p:spPr>
        </p:pic>
        <p:pic>
          <p:nvPicPr>
            <p:cNvPr id="135" name="Google Shape;135;p27"/>
            <p:cNvPicPr preferRelativeResize="0"/>
            <p:nvPr/>
          </p:nvPicPr>
          <p:blipFill rotWithShape="1">
            <a:blip r:embed="rId2">
              <a:alphaModFix amt="30000"/>
            </a:blip>
            <a:srcRect/>
            <a:stretch>
              <a:fillRect/>
            </a:stretch>
          </p:blipFill>
          <p:spPr>
            <a:xfrm>
              <a:off x="-415686" y="743183"/>
              <a:ext cx="7771727" cy="5602619"/>
            </a:xfrm>
            <a:prstGeom prst="rect">
              <a:avLst/>
            </a:prstGeom>
            <a:noFill/>
            <a:ln>
              <a:noFill/>
            </a:ln>
          </p:spPr>
        </p:pic>
      </p:grpSp>
      <p:sp>
        <p:nvSpPr>
          <p:cNvPr id="136" name="Google Shape;136;p27"/>
          <p:cNvSpPr txBox="1"/>
          <p:nvPr/>
        </p:nvSpPr>
        <p:spPr>
          <a:xfrm>
            <a:off x="6295496" y="1261142"/>
            <a:ext cx="433568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lt1"/>
                </a:solidFill>
              </a:rPr>
              <a:t>Audience</a:t>
            </a:r>
            <a:endParaRPr lang="en-US" sz="5400">
              <a:solidFill>
                <a:schemeClr val="lt1"/>
              </a:solidFill>
            </a:endParaRPr>
          </a:p>
        </p:txBody>
      </p:sp>
      <p:sp>
        <p:nvSpPr>
          <p:cNvPr id="137" name="Google Shape;137;p27"/>
          <p:cNvSpPr txBox="1"/>
          <p:nvPr/>
        </p:nvSpPr>
        <p:spPr>
          <a:xfrm>
            <a:off x="6295495" y="2373723"/>
            <a:ext cx="4080300" cy="3224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200">
                <a:solidFill>
                  <a:schemeClr val="lt1"/>
                </a:solidFill>
              </a:rPr>
              <a:t>The Phillips Collection galleries are frequently rearranged to facilitate new conversations between artworks and fresh experiences for visitors.</a:t>
            </a:r>
            <a:endParaRPr sz="1200">
              <a:solidFill>
                <a:schemeClr val="lt1"/>
              </a:solidFill>
            </a:endParaRPr>
          </a:p>
          <a:p>
            <a:pPr marL="0" marR="0" lvl="0" indent="0" algn="l" rtl="0">
              <a:lnSpc>
                <a:spcPct val="150000"/>
              </a:lnSpc>
              <a:spcBef>
                <a:spcPts val="0"/>
              </a:spcBef>
              <a:spcAft>
                <a:spcPts val="0"/>
              </a:spcAft>
              <a:buNone/>
            </a:pPr>
            <a:r>
              <a:rPr lang="en-US" sz="1300">
                <a:solidFill>
                  <a:schemeClr val="lt1"/>
                </a:solidFill>
              </a:rPr>
              <a:t>In addition to presenting selections from the permanent collection and special exhibitions, The Phillips Collection also offers award-winning education and community engagement programs for audiences of all ages and backgrounds, including initiatives at its satellite campus</a:t>
            </a:r>
            <a:r>
              <a:rPr lang="en-US" sz="1300">
                <a:solidFill>
                  <a:schemeClr val="lt1"/>
                </a:solidFill>
                <a:uFill>
                  <a:noFill/>
                </a:uFill>
                <a:hlinkClick r:id="rId3"/>
              </a:rPr>
              <a:t> </a:t>
            </a:r>
            <a:r>
              <a:rPr lang="en-US" sz="1300" u="sng">
                <a:solidFill>
                  <a:schemeClr val="lt1"/>
                </a:solidFill>
                <a:hlinkClick r:id="rId3"/>
              </a:rPr>
              <a:t>Phillips@THEARC</a:t>
            </a:r>
            <a:r>
              <a:rPr lang="en-US" sz="1300">
                <a:solidFill>
                  <a:schemeClr val="lt1"/>
                </a:solidFill>
              </a:rPr>
              <a:t>.</a:t>
            </a:r>
            <a:endParaRPr sz="1300">
              <a:solidFill>
                <a:schemeClr val="lt1"/>
              </a:solidFill>
            </a:endParaRPr>
          </a:p>
          <a:p>
            <a:pPr marL="0" marR="0" lvl="0" indent="0" algn="l" rtl="0">
              <a:lnSpc>
                <a:spcPct val="150000"/>
              </a:lnSpc>
              <a:spcBef>
                <a:spcPts val="0"/>
              </a:spcBef>
              <a:spcAft>
                <a:spcPts val="0"/>
              </a:spcAft>
              <a:buNone/>
            </a:pPr>
            <a:r>
              <a:rPr lang="en-US" sz="1300">
                <a:solidFill>
                  <a:schemeClr val="lt1"/>
                </a:solidFill>
              </a:rPr>
              <a:t>The Phillips Collection is a private, non-government museum, supported primarily by donations.</a:t>
            </a:r>
            <a:endParaRPr sz="1300">
              <a:solidFill>
                <a:schemeClr val="lt1"/>
              </a:solidFill>
            </a:endParaRPr>
          </a:p>
        </p:txBody>
      </p:sp>
      <p:cxnSp>
        <p:nvCxnSpPr>
          <p:cNvPr id="138" name="Google Shape;138;p27"/>
          <p:cNvCxnSpPr/>
          <p:nvPr/>
        </p:nvCxnSpPr>
        <p:spPr>
          <a:xfrm rot="10800000">
            <a:off x="6295495" y="6311052"/>
            <a:ext cx="5531525" cy="0"/>
          </a:xfrm>
          <a:prstGeom prst="straightConnector1">
            <a:avLst/>
          </a:prstGeom>
          <a:noFill/>
          <a:ln w="12700" cap="flat" cmpd="sng">
            <a:solidFill>
              <a:schemeClr val="accent2"/>
            </a:solidFill>
            <a:prstDash val="solid"/>
            <a:miter lim="800000"/>
            <a:headEnd type="none" w="sm" len="sm"/>
            <a:tailEnd type="none" w="sm" len="sm"/>
          </a:ln>
        </p:spPr>
      </p:cxnSp>
      <p:pic>
        <p:nvPicPr>
          <p:cNvPr id="139" name="Google Shape;139;p27" descr="A picture containing satellite, blue&#10;&#10;Description automatically generated"/>
          <p:cNvPicPr preferRelativeResize="0"/>
          <p:nvPr>
            <p:ph type="pic" idx="2"/>
          </p:nvPr>
        </p:nvPicPr>
        <p:blipFill rotWithShape="1">
          <a:blip r:embed="rId4"/>
          <a:srcRect l="4708" r="4707"/>
          <a:stretch>
            <a:fillRect/>
          </a:stretch>
        </p:blipFill>
        <p:spPr>
          <a:xfrm>
            <a:off x="0" y="1"/>
            <a:ext cx="4968239" cy="6858000"/>
          </a:xfrm>
          <a:prstGeom prst="round2SameRect">
            <a:avLst>
              <a:gd name="adj1" fmla="val 0"/>
              <a:gd name="adj2" fmla="val 0"/>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6012B"/>
            </a:gs>
            <a:gs pos="35000">
              <a:srgbClr val="12002A"/>
            </a:gs>
            <a:gs pos="100000">
              <a:srgbClr val="02070D"/>
            </a:gs>
          </a:gsLst>
          <a:path path="circle">
            <a:fillToRect l="50000" t="50000" r="50000" b="50000"/>
          </a:path>
          <a:tileRect/>
        </a:gradFill>
        <a:effectLst/>
      </p:bgPr>
    </p:bg>
    <p:spTree>
      <p:nvGrpSpPr>
        <p:cNvPr id="143" name="Shape 143"/>
        <p:cNvGrpSpPr/>
        <p:nvPr/>
      </p:nvGrpSpPr>
      <p:grpSpPr>
        <a:xfrm>
          <a:off x="0" y="0"/>
          <a:ext cx="0" cy="0"/>
          <a:chOff x="0" y="0"/>
          <a:chExt cx="0" cy="0"/>
        </a:xfrm>
      </p:grpSpPr>
      <p:sp>
        <p:nvSpPr>
          <p:cNvPr id="144" name="Google Shape;144;p28"/>
          <p:cNvSpPr/>
          <p:nvPr/>
        </p:nvSpPr>
        <p:spPr>
          <a:xfrm>
            <a:off x="0" y="0"/>
            <a:ext cx="5089465"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grpSp>
        <p:nvGrpSpPr>
          <p:cNvPr id="145" name="Google Shape;145;p28"/>
          <p:cNvGrpSpPr/>
          <p:nvPr/>
        </p:nvGrpSpPr>
        <p:grpSpPr>
          <a:xfrm>
            <a:off x="-3348818" y="-2636481"/>
            <a:ext cx="8105005" cy="5903221"/>
            <a:chOff x="-748964" y="442581"/>
            <a:chExt cx="8105005" cy="5903221"/>
          </a:xfrm>
        </p:grpSpPr>
        <p:pic>
          <p:nvPicPr>
            <p:cNvPr id="146" name="Google Shape;146;p28"/>
            <p:cNvPicPr preferRelativeResize="0"/>
            <p:nvPr/>
          </p:nvPicPr>
          <p:blipFill rotWithShape="1">
            <a:blip r:embed="rId1">
              <a:alphaModFix amt="30000"/>
            </a:blip>
            <a:srcRect/>
            <a:stretch>
              <a:fillRect/>
            </a:stretch>
          </p:blipFill>
          <p:spPr>
            <a:xfrm>
              <a:off x="-748964" y="442581"/>
              <a:ext cx="7771727" cy="5602619"/>
            </a:xfrm>
            <a:prstGeom prst="rect">
              <a:avLst/>
            </a:prstGeom>
            <a:noFill/>
            <a:ln>
              <a:noFill/>
            </a:ln>
          </p:spPr>
        </p:pic>
        <p:pic>
          <p:nvPicPr>
            <p:cNvPr id="147" name="Google Shape;147;p28"/>
            <p:cNvPicPr preferRelativeResize="0"/>
            <p:nvPr/>
          </p:nvPicPr>
          <p:blipFill rotWithShape="1">
            <a:blip r:embed="rId1">
              <a:alphaModFix amt="30000"/>
            </a:blip>
            <a:srcRect/>
            <a:stretch>
              <a:fillRect/>
            </a:stretch>
          </p:blipFill>
          <p:spPr>
            <a:xfrm>
              <a:off x="-415686" y="743183"/>
              <a:ext cx="7771727" cy="5602619"/>
            </a:xfrm>
            <a:prstGeom prst="rect">
              <a:avLst/>
            </a:prstGeom>
            <a:noFill/>
            <a:ln>
              <a:noFill/>
            </a:ln>
          </p:spPr>
        </p:pic>
      </p:grpSp>
      <p:grpSp>
        <p:nvGrpSpPr>
          <p:cNvPr id="148" name="Google Shape;148;p28"/>
          <p:cNvGrpSpPr/>
          <p:nvPr/>
        </p:nvGrpSpPr>
        <p:grpSpPr>
          <a:xfrm>
            <a:off x="8368067" y="3186085"/>
            <a:ext cx="8105005" cy="5903221"/>
            <a:chOff x="-748964" y="442581"/>
            <a:chExt cx="8105005" cy="5903221"/>
          </a:xfrm>
        </p:grpSpPr>
        <p:pic>
          <p:nvPicPr>
            <p:cNvPr id="149" name="Google Shape;149;p28"/>
            <p:cNvPicPr preferRelativeResize="0"/>
            <p:nvPr/>
          </p:nvPicPr>
          <p:blipFill rotWithShape="1">
            <a:blip r:embed="rId1">
              <a:alphaModFix amt="30000"/>
            </a:blip>
            <a:srcRect/>
            <a:stretch>
              <a:fillRect/>
            </a:stretch>
          </p:blipFill>
          <p:spPr>
            <a:xfrm>
              <a:off x="-748964" y="442581"/>
              <a:ext cx="7771727" cy="5602619"/>
            </a:xfrm>
            <a:prstGeom prst="rect">
              <a:avLst/>
            </a:prstGeom>
            <a:noFill/>
            <a:ln>
              <a:noFill/>
            </a:ln>
          </p:spPr>
        </p:pic>
        <p:pic>
          <p:nvPicPr>
            <p:cNvPr id="150" name="Google Shape;150;p28"/>
            <p:cNvPicPr preferRelativeResize="0"/>
            <p:nvPr/>
          </p:nvPicPr>
          <p:blipFill rotWithShape="1">
            <a:blip r:embed="rId1">
              <a:alphaModFix amt="30000"/>
            </a:blip>
            <a:srcRect/>
            <a:stretch>
              <a:fillRect/>
            </a:stretch>
          </p:blipFill>
          <p:spPr>
            <a:xfrm>
              <a:off x="-415686" y="743183"/>
              <a:ext cx="7771727" cy="5602619"/>
            </a:xfrm>
            <a:prstGeom prst="rect">
              <a:avLst/>
            </a:prstGeom>
            <a:noFill/>
            <a:ln>
              <a:noFill/>
            </a:ln>
          </p:spPr>
        </p:pic>
      </p:grpSp>
      <p:grpSp>
        <p:nvGrpSpPr>
          <p:cNvPr id="151" name="Google Shape;151;p28"/>
          <p:cNvGrpSpPr/>
          <p:nvPr/>
        </p:nvGrpSpPr>
        <p:grpSpPr>
          <a:xfrm>
            <a:off x="6096000" y="1341440"/>
            <a:ext cx="4962706" cy="2462190"/>
            <a:chOff x="841399" y="1430673"/>
            <a:chExt cx="4527603" cy="2462190"/>
          </a:xfrm>
        </p:grpSpPr>
        <p:sp>
          <p:nvSpPr>
            <p:cNvPr id="152" name="Google Shape;152;p28"/>
            <p:cNvSpPr txBox="1"/>
            <p:nvPr/>
          </p:nvSpPr>
          <p:spPr>
            <a:xfrm>
              <a:off x="841402" y="1430673"/>
              <a:ext cx="4527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Vision .</a:t>
              </a:r>
              <a:endParaRPr lang="en-US"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153" name="Google Shape;153;p28"/>
            <p:cNvSpPr txBox="1"/>
            <p:nvPr/>
          </p:nvSpPr>
          <p:spPr>
            <a:xfrm>
              <a:off x="841399" y="2530563"/>
              <a:ext cx="4527600" cy="1362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500">
                  <a:solidFill>
                    <a:srgbClr val="BFBFBF"/>
                  </a:solidFill>
                  <a:latin typeface="Montserrat"/>
                  <a:ea typeface="Montserrat"/>
                  <a:cs typeface="Montserrat"/>
                  <a:sym typeface="Montserrat"/>
                </a:rPr>
                <a:t>The Phillips Collection’s vision is to give voice to the powerful artistic expressions of diverse people, with empathy and inclusion, and to connect with the relevant ideas of our time.</a:t>
              </a:r>
              <a:endParaRPr sz="1900"/>
            </a:p>
          </p:txBody>
        </p:sp>
      </p:grpSp>
      <p:sp>
        <p:nvSpPr>
          <p:cNvPr id="154" name="Google Shape;154;p28"/>
          <p:cNvSpPr txBox="1"/>
          <p:nvPr/>
        </p:nvSpPr>
        <p:spPr>
          <a:xfrm>
            <a:off x="6095995" y="4008250"/>
            <a:ext cx="4845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lt1"/>
                </a:solidFill>
              </a:rPr>
              <a:t>CEO: Jonathan P. Binstock, Vradenburg</a:t>
            </a:r>
            <a:endParaRPr lang="en-US" sz="2000">
              <a:solidFill>
                <a:schemeClr val="lt1"/>
              </a:solidFill>
            </a:endParaRPr>
          </a:p>
        </p:txBody>
      </p:sp>
      <p:sp>
        <p:nvSpPr>
          <p:cNvPr id="155" name="Google Shape;155;p28"/>
          <p:cNvSpPr txBox="1"/>
          <p:nvPr/>
        </p:nvSpPr>
        <p:spPr>
          <a:xfrm>
            <a:off x="6863724" y="4754918"/>
            <a:ext cx="3427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lt1"/>
                </a:solidFill>
              </a:rPr>
              <a:t>Founder:  Duncan Phillips</a:t>
            </a:r>
            <a:endParaRPr lang="en-US" sz="2000">
              <a:solidFill>
                <a:schemeClr val="lt1"/>
              </a:solidFill>
            </a:endParaRPr>
          </a:p>
        </p:txBody>
      </p:sp>
      <p:pic>
        <p:nvPicPr>
          <p:cNvPr id="156" name="Google Shape;156;p28" descr="A picture containing person, person&#10;&#10;Description automatically generated"/>
          <p:cNvPicPr preferRelativeResize="0"/>
          <p:nvPr>
            <p:ph type="pic" idx="2"/>
          </p:nvPr>
        </p:nvPicPr>
        <p:blipFill rotWithShape="1">
          <a:blip r:embed="rId2"/>
          <a:srcRect t="5033" b="5032"/>
          <a:stretch>
            <a:fillRect/>
          </a:stretch>
        </p:blipFill>
        <p:spPr>
          <a:xfrm>
            <a:off x="0" y="0"/>
            <a:ext cx="5089465"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6012B"/>
            </a:gs>
            <a:gs pos="35000">
              <a:srgbClr val="12002A"/>
            </a:gs>
            <a:gs pos="100000">
              <a:srgbClr val="02070D"/>
            </a:gs>
          </a:gsLst>
          <a:path path="circle">
            <a:fillToRect l="50000" t="50000" r="50000" b="50000"/>
          </a:path>
          <a:tileRect/>
        </a:gradFill>
        <a:effectLst/>
      </p:bgPr>
    </p:bg>
    <p:spTree>
      <p:nvGrpSpPr>
        <p:cNvPr id="160" name="Shape 160"/>
        <p:cNvGrpSpPr/>
        <p:nvPr/>
      </p:nvGrpSpPr>
      <p:grpSpPr>
        <a:xfrm>
          <a:off x="0" y="0"/>
          <a:ext cx="0" cy="0"/>
          <a:chOff x="0" y="0"/>
          <a:chExt cx="0" cy="0"/>
        </a:xfrm>
      </p:grpSpPr>
      <p:grpSp>
        <p:nvGrpSpPr>
          <p:cNvPr id="161" name="Google Shape;161;p29"/>
          <p:cNvGrpSpPr/>
          <p:nvPr/>
        </p:nvGrpSpPr>
        <p:grpSpPr>
          <a:xfrm>
            <a:off x="-3348818" y="-2636481"/>
            <a:ext cx="8105005" cy="5903221"/>
            <a:chOff x="-748964" y="442581"/>
            <a:chExt cx="8105005" cy="5903221"/>
          </a:xfrm>
        </p:grpSpPr>
        <p:pic>
          <p:nvPicPr>
            <p:cNvPr id="162" name="Google Shape;162;p29"/>
            <p:cNvPicPr preferRelativeResize="0"/>
            <p:nvPr/>
          </p:nvPicPr>
          <p:blipFill rotWithShape="1">
            <a:blip r:embed="rId1">
              <a:alphaModFix amt="30000"/>
            </a:blip>
            <a:srcRect/>
            <a:stretch>
              <a:fillRect/>
            </a:stretch>
          </p:blipFill>
          <p:spPr>
            <a:xfrm>
              <a:off x="-748964" y="442581"/>
              <a:ext cx="7771727" cy="5602619"/>
            </a:xfrm>
            <a:prstGeom prst="rect">
              <a:avLst/>
            </a:prstGeom>
            <a:noFill/>
            <a:ln>
              <a:noFill/>
            </a:ln>
          </p:spPr>
        </p:pic>
        <p:pic>
          <p:nvPicPr>
            <p:cNvPr id="163" name="Google Shape;163;p29"/>
            <p:cNvPicPr preferRelativeResize="0"/>
            <p:nvPr/>
          </p:nvPicPr>
          <p:blipFill rotWithShape="1">
            <a:blip r:embed="rId1">
              <a:alphaModFix amt="30000"/>
            </a:blip>
            <a:srcRect/>
            <a:stretch>
              <a:fillRect/>
            </a:stretch>
          </p:blipFill>
          <p:spPr>
            <a:xfrm>
              <a:off x="-415686" y="743183"/>
              <a:ext cx="7771727" cy="5602619"/>
            </a:xfrm>
            <a:prstGeom prst="rect">
              <a:avLst/>
            </a:prstGeom>
            <a:noFill/>
            <a:ln>
              <a:noFill/>
            </a:ln>
          </p:spPr>
        </p:pic>
      </p:grpSp>
      <p:grpSp>
        <p:nvGrpSpPr>
          <p:cNvPr id="164" name="Google Shape;164;p29"/>
          <p:cNvGrpSpPr/>
          <p:nvPr/>
        </p:nvGrpSpPr>
        <p:grpSpPr>
          <a:xfrm>
            <a:off x="8368067" y="3186085"/>
            <a:ext cx="8105005" cy="5903221"/>
            <a:chOff x="-748964" y="442581"/>
            <a:chExt cx="8105005" cy="5903221"/>
          </a:xfrm>
        </p:grpSpPr>
        <p:pic>
          <p:nvPicPr>
            <p:cNvPr id="165" name="Google Shape;165;p29"/>
            <p:cNvPicPr preferRelativeResize="0"/>
            <p:nvPr/>
          </p:nvPicPr>
          <p:blipFill rotWithShape="1">
            <a:blip r:embed="rId1">
              <a:alphaModFix amt="30000"/>
            </a:blip>
            <a:srcRect/>
            <a:stretch>
              <a:fillRect/>
            </a:stretch>
          </p:blipFill>
          <p:spPr>
            <a:xfrm>
              <a:off x="-748964" y="442581"/>
              <a:ext cx="7771727" cy="5602619"/>
            </a:xfrm>
            <a:prstGeom prst="rect">
              <a:avLst/>
            </a:prstGeom>
            <a:noFill/>
            <a:ln>
              <a:noFill/>
            </a:ln>
          </p:spPr>
        </p:pic>
        <p:pic>
          <p:nvPicPr>
            <p:cNvPr id="166" name="Google Shape;166;p29"/>
            <p:cNvPicPr preferRelativeResize="0"/>
            <p:nvPr/>
          </p:nvPicPr>
          <p:blipFill rotWithShape="1">
            <a:blip r:embed="rId1">
              <a:alphaModFix amt="30000"/>
            </a:blip>
            <a:srcRect/>
            <a:stretch>
              <a:fillRect/>
            </a:stretch>
          </p:blipFill>
          <p:spPr>
            <a:xfrm>
              <a:off x="-415686" y="743183"/>
              <a:ext cx="7771727" cy="5602619"/>
            </a:xfrm>
            <a:prstGeom prst="rect">
              <a:avLst/>
            </a:prstGeom>
            <a:noFill/>
            <a:ln>
              <a:noFill/>
            </a:ln>
          </p:spPr>
        </p:pic>
      </p:grpSp>
      <p:grpSp>
        <p:nvGrpSpPr>
          <p:cNvPr id="167" name="Google Shape;167;p29"/>
          <p:cNvGrpSpPr/>
          <p:nvPr/>
        </p:nvGrpSpPr>
        <p:grpSpPr>
          <a:xfrm>
            <a:off x="286456" y="1154677"/>
            <a:ext cx="5714738" cy="5286681"/>
            <a:chOff x="841402" y="1430673"/>
            <a:chExt cx="4527601" cy="5286681"/>
          </a:xfrm>
        </p:grpSpPr>
        <p:sp>
          <p:nvSpPr>
            <p:cNvPr id="168" name="Google Shape;168;p29"/>
            <p:cNvSpPr txBox="1"/>
            <p:nvPr/>
          </p:nvSpPr>
          <p:spPr>
            <a:xfrm>
              <a:off x="841402" y="1430673"/>
              <a:ext cx="4527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lt1"/>
                  </a:solidFill>
                </a:rPr>
                <a:t>History</a:t>
              </a:r>
              <a:r>
                <a:rPr lang="en-US" sz="5400">
                  <a:solidFill>
                    <a:schemeClr val="lt1"/>
                  </a:solidFill>
                  <a:latin typeface="Arial" panose="020B0604020202020204"/>
                  <a:ea typeface="Arial" panose="020B0604020202020204"/>
                  <a:cs typeface="Arial" panose="020B0604020202020204"/>
                  <a:sym typeface="Arial" panose="020B0604020202020204"/>
                </a:rPr>
                <a:t>.</a:t>
              </a:r>
              <a:endParaRPr lang="en-US"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9"/>
            <p:cNvSpPr txBox="1"/>
            <p:nvPr/>
          </p:nvSpPr>
          <p:spPr>
            <a:xfrm>
              <a:off x="841403" y="2530554"/>
              <a:ext cx="4527600" cy="4186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a:solidFill>
                    <a:srgbClr val="BFBFBF"/>
                  </a:solidFill>
                  <a:latin typeface="Montserrat"/>
                  <a:ea typeface="Montserrat"/>
                  <a:cs typeface="Montserrat"/>
                  <a:sym typeface="Montserrat"/>
                </a:rPr>
                <a:t>Duncan Phillips (1886-1966), the son of Major Duncan Clinch Phillips, a Pittsburgh businessman, and Eliza Laughlin Phillips, co-founder of Jones and Laughlin Steel Company, was deeply passionate about art. Moving to Washington, DC, in 1895, Duncan, alongside his brother Jim, attended Yale University together. In 1914, they moved to New York, where Duncan published his first book, "The Enchantment of Art." Tragedy struck in 1917 and 1918, with the sudden deaths of their father and Jim. To cope, Duncan turned to art, founding the Phillips Memorial Art Gallery in 1918. Originally housed in their family home, the collection expanded, prompting a move in 1930 to a dedicated museum space, emphasizing Duncan's vision of uniting past and present art in the nation's capital.</a:t>
              </a:r>
              <a:endParaRPr lang="en-US">
                <a:solidFill>
                  <a:srgbClr val="BFBFBF"/>
                </a:solidFill>
                <a:latin typeface="Montserrat"/>
                <a:ea typeface="Montserrat"/>
                <a:cs typeface="Montserrat"/>
                <a:sym typeface="Montserrat"/>
              </a:endParaRPr>
            </a:p>
          </p:txBody>
        </p:sp>
      </p:grpSp>
      <p:grpSp>
        <p:nvGrpSpPr>
          <p:cNvPr id="170" name="Google Shape;170;p29"/>
          <p:cNvGrpSpPr/>
          <p:nvPr/>
        </p:nvGrpSpPr>
        <p:grpSpPr>
          <a:xfrm>
            <a:off x="8368067" y="4278285"/>
            <a:ext cx="8105005" cy="5903221"/>
            <a:chOff x="-748964" y="442581"/>
            <a:chExt cx="8105005" cy="5903221"/>
          </a:xfrm>
        </p:grpSpPr>
        <p:pic>
          <p:nvPicPr>
            <p:cNvPr id="171" name="Google Shape;171;p29"/>
            <p:cNvPicPr preferRelativeResize="0"/>
            <p:nvPr/>
          </p:nvPicPr>
          <p:blipFill rotWithShape="1">
            <a:blip r:embed="rId1">
              <a:alphaModFix amt="30000"/>
            </a:blip>
            <a:srcRect/>
            <a:stretch>
              <a:fillRect/>
            </a:stretch>
          </p:blipFill>
          <p:spPr>
            <a:xfrm>
              <a:off x="-748964" y="442581"/>
              <a:ext cx="7771727" cy="5602619"/>
            </a:xfrm>
            <a:prstGeom prst="rect">
              <a:avLst/>
            </a:prstGeom>
            <a:noFill/>
            <a:ln>
              <a:noFill/>
            </a:ln>
          </p:spPr>
        </p:pic>
        <p:pic>
          <p:nvPicPr>
            <p:cNvPr id="172" name="Google Shape;172;p29"/>
            <p:cNvPicPr preferRelativeResize="0"/>
            <p:nvPr/>
          </p:nvPicPr>
          <p:blipFill rotWithShape="1">
            <a:blip r:embed="rId1">
              <a:alphaModFix amt="30000"/>
            </a:blip>
            <a:srcRect/>
            <a:stretch>
              <a:fillRect/>
            </a:stretch>
          </p:blipFill>
          <p:spPr>
            <a:xfrm>
              <a:off x="-415686" y="743183"/>
              <a:ext cx="7771727" cy="5602619"/>
            </a:xfrm>
            <a:prstGeom prst="rect">
              <a:avLst/>
            </a:prstGeom>
            <a:noFill/>
            <a:ln>
              <a:noFill/>
            </a:ln>
          </p:spPr>
        </p:pic>
      </p:grpSp>
      <p:pic>
        <p:nvPicPr>
          <p:cNvPr id="173" name="Google Shape;173;p29"/>
          <p:cNvPicPr preferRelativeResize="0"/>
          <p:nvPr/>
        </p:nvPicPr>
        <p:blipFill>
          <a:blip r:embed="rId2"/>
          <a:stretch>
            <a:fillRect/>
          </a:stretch>
        </p:blipFill>
        <p:spPr>
          <a:xfrm>
            <a:off x="6175550" y="2416975"/>
            <a:ext cx="5400675" cy="38247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6012B"/>
            </a:gs>
            <a:gs pos="35000">
              <a:srgbClr val="12002A"/>
            </a:gs>
            <a:gs pos="100000">
              <a:srgbClr val="02070D"/>
            </a:gs>
          </a:gsLst>
          <a:path path="circle">
            <a:fillToRect l="50000" t="50000" r="50000" b="50000"/>
          </a:path>
          <a:tileRect/>
        </a:gradFill>
        <a:effectLst/>
      </p:bgPr>
    </p:bg>
    <p:spTree>
      <p:nvGrpSpPr>
        <p:cNvPr id="177" name="Shape 177"/>
        <p:cNvGrpSpPr/>
        <p:nvPr/>
      </p:nvGrpSpPr>
      <p:grpSpPr>
        <a:xfrm>
          <a:off x="0" y="0"/>
          <a:ext cx="0" cy="0"/>
          <a:chOff x="0" y="0"/>
          <a:chExt cx="0" cy="0"/>
        </a:xfrm>
      </p:grpSpPr>
      <p:grpSp>
        <p:nvGrpSpPr>
          <p:cNvPr id="178" name="Google Shape;178;p30"/>
          <p:cNvGrpSpPr/>
          <p:nvPr/>
        </p:nvGrpSpPr>
        <p:grpSpPr>
          <a:xfrm>
            <a:off x="2507366" y="-1011632"/>
            <a:ext cx="8105005" cy="5903221"/>
            <a:chOff x="-748964" y="442581"/>
            <a:chExt cx="8105005" cy="5903221"/>
          </a:xfrm>
        </p:grpSpPr>
        <p:pic>
          <p:nvPicPr>
            <p:cNvPr id="179" name="Google Shape;179;p30"/>
            <p:cNvPicPr preferRelativeResize="0"/>
            <p:nvPr/>
          </p:nvPicPr>
          <p:blipFill rotWithShape="1">
            <a:blip r:embed="rId1">
              <a:alphaModFix amt="30000"/>
            </a:blip>
            <a:srcRect/>
            <a:stretch>
              <a:fillRect/>
            </a:stretch>
          </p:blipFill>
          <p:spPr>
            <a:xfrm>
              <a:off x="-748964" y="442581"/>
              <a:ext cx="7771727" cy="5602619"/>
            </a:xfrm>
            <a:prstGeom prst="rect">
              <a:avLst/>
            </a:prstGeom>
            <a:noFill/>
            <a:ln>
              <a:noFill/>
            </a:ln>
          </p:spPr>
        </p:pic>
        <p:pic>
          <p:nvPicPr>
            <p:cNvPr id="180" name="Google Shape;180;p30"/>
            <p:cNvPicPr preferRelativeResize="0"/>
            <p:nvPr/>
          </p:nvPicPr>
          <p:blipFill rotWithShape="1">
            <a:blip r:embed="rId1">
              <a:alphaModFix amt="30000"/>
            </a:blip>
            <a:srcRect/>
            <a:stretch>
              <a:fillRect/>
            </a:stretch>
          </p:blipFill>
          <p:spPr>
            <a:xfrm>
              <a:off x="-415686" y="743183"/>
              <a:ext cx="7771727" cy="5602619"/>
            </a:xfrm>
            <a:prstGeom prst="rect">
              <a:avLst/>
            </a:prstGeom>
            <a:noFill/>
            <a:ln>
              <a:noFill/>
            </a:ln>
          </p:spPr>
        </p:pic>
      </p:grpSp>
      <p:sp>
        <p:nvSpPr>
          <p:cNvPr id="181" name="Google Shape;181;p30"/>
          <p:cNvSpPr/>
          <p:nvPr/>
        </p:nvSpPr>
        <p:spPr>
          <a:xfrm>
            <a:off x="5583022" y="3438611"/>
            <a:ext cx="1083308" cy="108330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82" name="Google Shape;182;p30"/>
          <p:cNvSpPr txBox="1"/>
          <p:nvPr/>
        </p:nvSpPr>
        <p:spPr>
          <a:xfrm>
            <a:off x="2997200" y="885700"/>
            <a:ext cx="61976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rPr>
              <a:t>Current Branding</a:t>
            </a:r>
            <a:endParaRPr lang="en-US" sz="5400">
              <a:solidFill>
                <a:schemeClr val="lt1"/>
              </a:solidFill>
            </a:endParaRPr>
          </a:p>
        </p:txBody>
      </p:sp>
      <p:sp>
        <p:nvSpPr>
          <p:cNvPr id="183" name="Google Shape;183;p30"/>
          <p:cNvSpPr/>
          <p:nvPr/>
        </p:nvSpPr>
        <p:spPr>
          <a:xfrm>
            <a:off x="874451" y="5178303"/>
            <a:ext cx="3119400" cy="9543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1300">
                <a:solidFill>
                  <a:srgbClr val="D8D8D8"/>
                </a:solidFill>
                <a:latin typeface="Montserrat"/>
                <a:ea typeface="Montserrat"/>
                <a:cs typeface="Montserrat"/>
                <a:sym typeface="Montserrat"/>
              </a:rPr>
              <a:t>Contains SImple Logo that is enriched with different colors and represent the brand</a:t>
            </a:r>
            <a:endParaRPr sz="1300">
              <a:solidFill>
                <a:srgbClr val="D8D8D8"/>
              </a:solidFill>
              <a:latin typeface="Montserrat"/>
              <a:ea typeface="Montserrat"/>
              <a:cs typeface="Montserrat"/>
              <a:sym typeface="Montserrat"/>
            </a:endParaRPr>
          </a:p>
        </p:txBody>
      </p:sp>
      <p:sp>
        <p:nvSpPr>
          <p:cNvPr id="184" name="Google Shape;184;p30"/>
          <p:cNvSpPr txBox="1"/>
          <p:nvPr/>
        </p:nvSpPr>
        <p:spPr>
          <a:xfrm>
            <a:off x="1036025" y="4723800"/>
            <a:ext cx="26313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rPr>
              <a:t>Website</a:t>
            </a:r>
            <a:endParaRPr lang="en-US" sz="2000">
              <a:solidFill>
                <a:schemeClr val="lt1"/>
              </a:solidFill>
            </a:endParaRPr>
          </a:p>
        </p:txBody>
      </p:sp>
      <p:sp>
        <p:nvSpPr>
          <p:cNvPr id="185" name="Google Shape;185;p30"/>
          <p:cNvSpPr/>
          <p:nvPr/>
        </p:nvSpPr>
        <p:spPr>
          <a:xfrm>
            <a:off x="4343925" y="5139075"/>
            <a:ext cx="3707400" cy="9543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1300">
                <a:solidFill>
                  <a:srgbClr val="D8D8D8"/>
                </a:solidFill>
                <a:latin typeface="Montserrat"/>
                <a:ea typeface="Montserrat"/>
                <a:cs typeface="Montserrat"/>
                <a:sym typeface="Montserrat"/>
              </a:rPr>
              <a:t>Social Media branding also contains same set of elements but color vary in logo and posts</a:t>
            </a:r>
            <a:endParaRPr sz="1300">
              <a:solidFill>
                <a:srgbClr val="D8D8D8"/>
              </a:solidFill>
              <a:latin typeface="Montserrat"/>
              <a:ea typeface="Montserrat"/>
              <a:cs typeface="Montserrat"/>
              <a:sym typeface="Montserrat"/>
            </a:endParaRPr>
          </a:p>
        </p:txBody>
      </p:sp>
      <p:sp>
        <p:nvSpPr>
          <p:cNvPr id="186" name="Google Shape;186;p30"/>
          <p:cNvSpPr txBox="1"/>
          <p:nvPr/>
        </p:nvSpPr>
        <p:spPr>
          <a:xfrm>
            <a:off x="4845004" y="4684584"/>
            <a:ext cx="263115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rPr>
              <a:t>Social Media</a:t>
            </a:r>
            <a:endParaRPr lang="en-US" sz="2000">
              <a:solidFill>
                <a:schemeClr val="lt1"/>
              </a:solidFill>
            </a:endParaRPr>
          </a:p>
        </p:txBody>
      </p:sp>
      <p:sp>
        <p:nvSpPr>
          <p:cNvPr id="187" name="Google Shape;187;p30"/>
          <p:cNvSpPr/>
          <p:nvPr/>
        </p:nvSpPr>
        <p:spPr>
          <a:xfrm>
            <a:off x="8274150" y="5099850"/>
            <a:ext cx="3580200" cy="6921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1300">
                <a:solidFill>
                  <a:srgbClr val="D8D8D8"/>
                </a:solidFill>
                <a:latin typeface="Montserrat"/>
                <a:ea typeface="Montserrat"/>
                <a:cs typeface="Montserrat"/>
                <a:sym typeface="Montserrat"/>
              </a:rPr>
              <a:t>Past </a:t>
            </a:r>
            <a:r>
              <a:rPr lang="en-US" sz="1300">
                <a:solidFill>
                  <a:srgbClr val="D8D8D8"/>
                </a:solidFill>
                <a:latin typeface="Montserrat"/>
                <a:ea typeface="Montserrat"/>
                <a:cs typeface="Montserrat"/>
                <a:sym typeface="Montserrat"/>
              </a:rPr>
              <a:t>Branding</a:t>
            </a:r>
            <a:r>
              <a:rPr lang="en-US" sz="1300">
                <a:solidFill>
                  <a:srgbClr val="D8D8D8"/>
                </a:solidFill>
                <a:latin typeface="Montserrat"/>
                <a:ea typeface="Montserrat"/>
                <a:cs typeface="Montserrat"/>
                <a:sym typeface="Montserrat"/>
              </a:rPr>
              <a:t> are slightly different but the logo elements are same textual elements </a:t>
            </a:r>
            <a:endParaRPr sz="1300">
              <a:solidFill>
                <a:srgbClr val="D8D8D8"/>
              </a:solidFill>
              <a:latin typeface="Montserrat"/>
              <a:ea typeface="Montserrat"/>
              <a:cs typeface="Montserrat"/>
              <a:sym typeface="Montserrat"/>
            </a:endParaRPr>
          </a:p>
        </p:txBody>
      </p:sp>
      <p:sp>
        <p:nvSpPr>
          <p:cNvPr id="188" name="Google Shape;188;p30"/>
          <p:cNvSpPr txBox="1"/>
          <p:nvPr/>
        </p:nvSpPr>
        <p:spPr>
          <a:xfrm>
            <a:off x="8718827" y="4645368"/>
            <a:ext cx="263115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rPr>
              <a:t>History</a:t>
            </a:r>
            <a:endParaRPr lang="en-US" sz="2000">
              <a:solidFill>
                <a:schemeClr val="lt1"/>
              </a:solidFill>
            </a:endParaRPr>
          </a:p>
        </p:txBody>
      </p:sp>
      <p:sp>
        <p:nvSpPr>
          <p:cNvPr id="189" name="Google Shape;189;p30"/>
          <p:cNvSpPr txBox="1"/>
          <p:nvPr/>
        </p:nvSpPr>
        <p:spPr>
          <a:xfrm>
            <a:off x="1813950" y="1904000"/>
            <a:ext cx="87984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solidFill>
                  <a:srgbClr val="BFBFBF"/>
                </a:solidFill>
                <a:latin typeface="Montserrat"/>
                <a:ea typeface="Montserrat"/>
                <a:cs typeface="Montserrat"/>
                <a:sym typeface="Montserrat"/>
              </a:rPr>
              <a:t>Current Branding Include Text based logo. The elements are simple vector art containing mixture of colors. Each color </a:t>
            </a:r>
            <a:r>
              <a:rPr lang="en-US">
                <a:solidFill>
                  <a:srgbClr val="BFBFBF"/>
                </a:solidFill>
                <a:latin typeface="Montserrat"/>
                <a:ea typeface="Montserrat"/>
                <a:cs typeface="Montserrat"/>
                <a:sym typeface="Montserrat"/>
              </a:rPr>
              <a:t>represent</a:t>
            </a:r>
            <a:r>
              <a:rPr lang="en-US">
                <a:solidFill>
                  <a:srgbClr val="BFBFBF"/>
                </a:solidFill>
                <a:latin typeface="Montserrat"/>
                <a:ea typeface="Montserrat"/>
                <a:cs typeface="Montserrat"/>
                <a:sym typeface="Montserrat"/>
              </a:rPr>
              <a:t> the brand. There are basically four colors in logo which are also seen on website elements</a:t>
            </a:r>
            <a:endParaRPr lang="en-US">
              <a:solidFill>
                <a:srgbClr val="BFBFBF"/>
              </a:solidFill>
              <a:latin typeface="Montserrat"/>
              <a:ea typeface="Montserrat"/>
              <a:cs typeface="Montserrat"/>
              <a:sym typeface="Montserrat"/>
            </a:endParaRPr>
          </a:p>
        </p:txBody>
      </p:sp>
      <p:pic>
        <p:nvPicPr>
          <p:cNvPr id="190" name="Google Shape;190;p30"/>
          <p:cNvPicPr preferRelativeResize="0"/>
          <p:nvPr/>
        </p:nvPicPr>
        <p:blipFill rotWithShape="1">
          <a:blip r:embed="rId2"/>
          <a:srcRect/>
          <a:stretch>
            <a:fillRect/>
          </a:stretch>
        </p:blipFill>
        <p:spPr>
          <a:xfrm>
            <a:off x="5880435" y="3734370"/>
            <a:ext cx="491790" cy="491790"/>
          </a:xfrm>
          <a:prstGeom prst="rect">
            <a:avLst/>
          </a:prstGeom>
          <a:noFill/>
          <a:ln>
            <a:noFill/>
          </a:ln>
        </p:spPr>
      </p:pic>
      <p:pic>
        <p:nvPicPr>
          <p:cNvPr id="191" name="Google Shape;191;p30"/>
          <p:cNvPicPr preferRelativeResize="0"/>
          <p:nvPr/>
        </p:nvPicPr>
        <p:blipFill rotWithShape="1">
          <a:blip r:embed="rId3"/>
          <a:srcRect/>
          <a:stretch>
            <a:fillRect/>
          </a:stretch>
        </p:blipFill>
        <p:spPr>
          <a:xfrm>
            <a:off x="2105707" y="3734370"/>
            <a:ext cx="491790" cy="491790"/>
          </a:xfrm>
          <a:prstGeom prst="rect">
            <a:avLst/>
          </a:prstGeom>
          <a:noFill/>
          <a:ln>
            <a:noFill/>
          </a:ln>
        </p:spPr>
      </p:pic>
      <p:pic>
        <p:nvPicPr>
          <p:cNvPr id="192" name="Google Shape;192;p30"/>
          <p:cNvPicPr preferRelativeResize="0"/>
          <p:nvPr/>
        </p:nvPicPr>
        <p:blipFill rotWithShape="1">
          <a:blip r:embed="rId4"/>
          <a:srcRect/>
          <a:stretch>
            <a:fillRect/>
          </a:stretch>
        </p:blipFill>
        <p:spPr>
          <a:xfrm>
            <a:off x="9788509" y="3734370"/>
            <a:ext cx="491790" cy="4917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6012B"/>
            </a:gs>
            <a:gs pos="35000">
              <a:srgbClr val="12002A"/>
            </a:gs>
            <a:gs pos="100000">
              <a:srgbClr val="02070D"/>
            </a:gs>
          </a:gsLst>
          <a:path path="circle">
            <a:fillToRect l="50000" t="50000" r="50000" b="50000"/>
          </a:path>
          <a:tileRect/>
        </a:gradFill>
        <a:effectLst/>
      </p:bgPr>
    </p:bg>
    <p:spTree>
      <p:nvGrpSpPr>
        <p:cNvPr id="196" name="Shape 196"/>
        <p:cNvGrpSpPr/>
        <p:nvPr/>
      </p:nvGrpSpPr>
      <p:grpSpPr>
        <a:xfrm>
          <a:off x="0" y="0"/>
          <a:ext cx="0" cy="0"/>
          <a:chOff x="0" y="0"/>
          <a:chExt cx="0" cy="0"/>
        </a:xfrm>
      </p:grpSpPr>
      <p:pic>
        <p:nvPicPr>
          <p:cNvPr id="197" name="Google Shape;197;p31" descr="A picture containing person, person&#10;&#10;Description automatically generated"/>
          <p:cNvPicPr preferRelativeResize="0"/>
          <p:nvPr>
            <p:ph type="pic" idx="2"/>
          </p:nvPr>
        </p:nvPicPr>
        <p:blipFill rotWithShape="1">
          <a:blip r:embed="rId1"/>
          <a:srcRect t="4494" b="4493"/>
          <a:stretch>
            <a:fillRect/>
          </a:stretch>
        </p:blipFill>
        <p:spPr>
          <a:xfrm>
            <a:off x="0" y="0"/>
            <a:ext cx="5029200" cy="6858000"/>
          </a:xfrm>
          <a:prstGeom prst="round2SameRect">
            <a:avLst>
              <a:gd name="adj1" fmla="val 0"/>
              <a:gd name="adj2" fmla="val 0"/>
            </a:avLst>
          </a:prstGeom>
          <a:solidFill>
            <a:srgbClr val="F2F2F2"/>
          </a:solidFill>
          <a:ln>
            <a:noFill/>
          </a:ln>
        </p:spPr>
      </p:pic>
      <p:sp>
        <p:nvSpPr>
          <p:cNvPr id="198" name="Google Shape;198;p31"/>
          <p:cNvSpPr txBox="1"/>
          <p:nvPr/>
        </p:nvSpPr>
        <p:spPr>
          <a:xfrm>
            <a:off x="6518971" y="3190648"/>
            <a:ext cx="43053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Thank You !</a:t>
            </a:r>
            <a:endParaRPr lang="en-US" sz="54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Office Theme">
  <a:themeElements>
    <a:clrScheme name="Luxury 2">
      <a:dk1>
        <a:srgbClr val="000000"/>
      </a:dk1>
      <a:lt1>
        <a:srgbClr val="FFFFFF"/>
      </a:lt1>
      <a:dk2>
        <a:srgbClr val="242424"/>
      </a:dk2>
      <a:lt2>
        <a:srgbClr val="FFF4EC"/>
      </a:lt2>
      <a:accent1>
        <a:srgbClr val="134748"/>
      </a:accent1>
      <a:accent2>
        <a:srgbClr val="DBA737"/>
      </a:accent2>
      <a:accent3>
        <a:srgbClr val="046363"/>
      </a:accent3>
      <a:accent4>
        <a:srgbClr val="FCD99F"/>
      </a:accent4>
      <a:accent5>
        <a:srgbClr val="FFD8BB"/>
      </a:accent5>
      <a:accent6>
        <a:srgbClr val="E9C98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2451</Words>
  <Application>WPS Presentation</Application>
  <PresentationFormat/>
  <Paragraphs>44</Paragraphs>
  <Slides>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vt:i4>
      </vt:variant>
    </vt:vector>
  </HeadingPairs>
  <TitlesOfParts>
    <vt:vector size="18" baseType="lpstr">
      <vt:lpstr>Arial</vt:lpstr>
      <vt:lpstr>SimSun</vt:lpstr>
      <vt:lpstr>Wingdings</vt:lpstr>
      <vt:lpstr>Arial</vt:lpstr>
      <vt:lpstr>Montserrat</vt:lpstr>
      <vt:lpstr>Calibri</vt:lpstr>
      <vt:lpstr>Helvetica Neue</vt:lpstr>
      <vt:lpstr>Microsoft YaHei</vt:lpstr>
      <vt:lpstr>汉仪旗黑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mac</cp:lastModifiedBy>
  <cp:revision>1</cp:revision>
  <dcterms:created xsi:type="dcterms:W3CDTF">2024-02-03T13:26:25Z</dcterms:created>
  <dcterms:modified xsi:type="dcterms:W3CDTF">2024-02-03T13:26:25Z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